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46"/>
  </p:notesMasterIdLst>
  <p:sldIdLst>
    <p:sldId id="258" r:id="rId5"/>
    <p:sldId id="259" r:id="rId6"/>
    <p:sldId id="261" r:id="rId7"/>
    <p:sldId id="262" r:id="rId8"/>
    <p:sldId id="281" r:id="rId9"/>
    <p:sldId id="282" r:id="rId10"/>
    <p:sldId id="283" r:id="rId11"/>
    <p:sldId id="284" r:id="rId12"/>
    <p:sldId id="285" r:id="rId13"/>
    <p:sldId id="286" r:id="rId14"/>
    <p:sldId id="287" r:id="rId15"/>
    <p:sldId id="288" r:id="rId16"/>
    <p:sldId id="289" r:id="rId17"/>
    <p:sldId id="263" r:id="rId18"/>
    <p:sldId id="264" r:id="rId19"/>
    <p:sldId id="265" r:id="rId20"/>
    <p:sldId id="266" r:id="rId21"/>
    <p:sldId id="267" r:id="rId22"/>
    <p:sldId id="268" r:id="rId23"/>
    <p:sldId id="269" r:id="rId24"/>
    <p:sldId id="270" r:id="rId25"/>
    <p:sldId id="271" r:id="rId26"/>
    <p:sldId id="309" r:id="rId27"/>
    <p:sldId id="292" r:id="rId28"/>
    <p:sldId id="293" r:id="rId29"/>
    <p:sldId id="294" r:id="rId30"/>
    <p:sldId id="295" r:id="rId31"/>
    <p:sldId id="296" r:id="rId32"/>
    <p:sldId id="297" r:id="rId33"/>
    <p:sldId id="300" r:id="rId34"/>
    <p:sldId id="298" r:id="rId35"/>
    <p:sldId id="299" r:id="rId36"/>
    <p:sldId id="301" r:id="rId37"/>
    <p:sldId id="290" r:id="rId38"/>
    <p:sldId id="304" r:id="rId39"/>
    <p:sldId id="303" r:id="rId40"/>
    <p:sldId id="305" r:id="rId41"/>
    <p:sldId id="306" r:id="rId42"/>
    <p:sldId id="307" r:id="rId43"/>
    <p:sldId id="308" r:id="rId44"/>
    <p:sldId id="291"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9162"/>
    <a:srgbClr val="FF33CC"/>
    <a:srgbClr val="FF9999"/>
    <a:srgbClr val="FF66CC"/>
    <a:srgbClr val="11B77C"/>
    <a:srgbClr val="0C8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051" autoAdjust="0"/>
  </p:normalViewPr>
  <p:slideViewPr>
    <p:cSldViewPr snapToGrid="0">
      <p:cViewPr varScale="1">
        <p:scale>
          <a:sx n="64" d="100"/>
          <a:sy n="64"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8885-933A-4CE3-A6B9-E38284D4C837}" type="datetimeFigureOut">
              <a:rPr lang="zh-CN" altLang="en-US" smtClean="0"/>
              <a:t>2015/10/15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6A37B-1802-41F5-AB0F-7A6EB0A3EB0E}" type="slidenum">
              <a:rPr lang="zh-CN" altLang="en-US" smtClean="0"/>
              <a:t>‹#›</a:t>
            </a:fld>
            <a:endParaRPr lang="zh-CN" altLang="en-US"/>
          </a:p>
        </p:txBody>
      </p:sp>
    </p:spTree>
    <p:extLst>
      <p:ext uri="{BB962C8B-B14F-4D97-AF65-F5344CB8AC3E}">
        <p14:creationId xmlns:p14="http://schemas.microsoft.com/office/powerpoint/2010/main" val="141522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njvy1t.axshare.com/"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v22r5m.axshare.com/" TargetMode="External"/><Relationship Id="rId4" Type="http://schemas.openxmlformats.org/officeDocument/2006/relationships/hyperlink" Target="http://q5ry0u.axshare.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功能确定、功能细化与需求报告、基本</a:t>
            </a:r>
            <a:r>
              <a:rPr lang="en-US" altLang="zh-CN" dirty="0" smtClean="0"/>
              <a:t>UI</a:t>
            </a:r>
            <a:r>
              <a:rPr lang="zh-CN" altLang="en-US" dirty="0" smtClean="0"/>
              <a:t>与产品原型、进度把控和需求变更</a:t>
            </a:r>
            <a:endParaRPr lang="en-US" altLang="zh-CN" dirty="0" smtClean="0"/>
          </a:p>
          <a:p>
            <a:r>
              <a:rPr lang="zh-CN" altLang="en-US" dirty="0" smtClean="0"/>
              <a:t>产品汪要不要懂技术、</a:t>
            </a:r>
            <a:r>
              <a:rPr lang="en-US" altLang="zh-CN" dirty="0" err="1" smtClean="0"/>
              <a:t>Axure</a:t>
            </a:r>
            <a:r>
              <a:rPr lang="zh-CN" altLang="en-US" dirty="0" smtClean="0"/>
              <a:t>的使用、网站开发和前端技术</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15</a:t>
            </a:fld>
            <a:endParaRPr lang="zh-CN" altLang="en-US"/>
          </a:p>
        </p:txBody>
      </p:sp>
    </p:spTree>
    <p:extLst>
      <p:ext uri="{BB962C8B-B14F-4D97-AF65-F5344CB8AC3E}">
        <p14:creationId xmlns:p14="http://schemas.microsoft.com/office/powerpoint/2010/main" val="2094221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对后面做产品原型的意义</a:t>
            </a:r>
            <a:endParaRPr lang="en-US" altLang="zh-CN" dirty="0" smtClean="0"/>
          </a:p>
          <a:p>
            <a:r>
              <a:rPr lang="zh-CN" altLang="en-US" dirty="0" smtClean="0"/>
              <a:t>对攻城狮的意义</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27</a:t>
            </a:fld>
            <a:endParaRPr lang="zh-CN" altLang="en-US"/>
          </a:p>
        </p:txBody>
      </p:sp>
    </p:spTree>
    <p:extLst>
      <p:ext uri="{BB962C8B-B14F-4D97-AF65-F5344CB8AC3E}">
        <p14:creationId xmlns:p14="http://schemas.microsoft.com/office/powerpoint/2010/main" val="315313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根据重要性和成本确定要实现哪些功能，这些功能实现到什么程度。</a:t>
            </a:r>
            <a:endParaRPr lang="en-US" altLang="zh-CN" dirty="0" smtClean="0"/>
          </a:p>
          <a:p>
            <a:r>
              <a:rPr lang="zh-CN" altLang="en-US" dirty="0" smtClean="0"/>
              <a:t>结构层：这些功能如何组合，哪几个功能放在一个页面下。以人资系统为例。</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28</a:t>
            </a:fld>
            <a:endParaRPr lang="zh-CN" altLang="en-US"/>
          </a:p>
        </p:txBody>
      </p:sp>
    </p:spTree>
    <p:extLst>
      <p:ext uri="{BB962C8B-B14F-4D97-AF65-F5344CB8AC3E}">
        <p14:creationId xmlns:p14="http://schemas.microsoft.com/office/powerpoint/2010/main" val="345837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一个模板。</a:t>
            </a:r>
            <a:endParaRPr lang="en-US" altLang="zh-CN" dirty="0" smtClean="0"/>
          </a:p>
          <a:p>
            <a:r>
              <a:rPr lang="zh-CN" altLang="en-US" dirty="0" smtClean="0"/>
              <a:t>确定最终要实现的功能，并且 根据优先级进行分期实现</a:t>
            </a:r>
            <a:endParaRPr lang="en-US" altLang="zh-CN" dirty="0" smtClean="0"/>
          </a:p>
          <a:p>
            <a:r>
              <a:rPr lang="zh-CN" altLang="en-US" dirty="0" smtClean="0"/>
              <a:t>理清产品里的逻辑，比如不同用户权限能干嘛；</a:t>
            </a:r>
            <a:endParaRPr lang="en-US" altLang="zh-CN" dirty="0" smtClean="0"/>
          </a:p>
          <a:p>
            <a:r>
              <a:rPr lang="zh-CN" altLang="en-US" dirty="0" smtClean="0"/>
              <a:t>把每一个功能进一步细化；比如</a:t>
            </a:r>
            <a:r>
              <a:rPr lang="en-US" altLang="zh-CN" dirty="0" smtClean="0"/>
              <a:t>share</a:t>
            </a:r>
            <a:r>
              <a:rPr lang="zh-CN" altLang="en-US" dirty="0" smtClean="0"/>
              <a:t>中加一个分享资料功能，那么需要写清楚</a:t>
            </a:r>
            <a:r>
              <a:rPr lang="zh-CN" altLang="en-US" sz="1200" b="0" i="0" kern="1200" dirty="0" smtClean="0">
                <a:solidFill>
                  <a:schemeClr val="tx1"/>
                </a:solidFill>
                <a:effectLst/>
                <a:latin typeface="+mn-lt"/>
                <a:ea typeface="+mn-ea"/>
                <a:cs typeface="+mn-cs"/>
              </a:rPr>
              <a:t>没登录能不能共享？共享是共享给</a:t>
            </a:r>
            <a:r>
              <a:rPr lang="en-US" altLang="zh-CN" sz="1200" b="0" i="0" kern="1200" dirty="0" smtClean="0">
                <a:solidFill>
                  <a:schemeClr val="tx1"/>
                </a:solidFill>
                <a:effectLst/>
                <a:latin typeface="+mn-lt"/>
                <a:ea typeface="+mn-ea"/>
                <a:cs typeface="+mn-cs"/>
              </a:rPr>
              <a:t>share</a:t>
            </a:r>
            <a:r>
              <a:rPr lang="zh-CN" altLang="en-US" sz="1200" b="0" i="0" kern="1200" dirty="0" smtClean="0">
                <a:solidFill>
                  <a:schemeClr val="tx1"/>
                </a:solidFill>
                <a:effectLst/>
                <a:latin typeface="+mn-lt"/>
                <a:ea typeface="+mn-ea"/>
                <a:cs typeface="+mn-cs"/>
              </a:rPr>
              <a:t>内的用户还是形成链接分享到朋友圈？分享的是课程还是这个资源？现在的版本是没有文件详情页面只有文件列表的，那么用户点入链接是什么页面？或者点入链接直接下载？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举一下去年</a:t>
            </a:r>
            <a:r>
              <a:rPr lang="en-US" altLang="zh-CN" sz="1200" b="0" i="0" kern="1200" dirty="0" smtClean="0">
                <a:solidFill>
                  <a:schemeClr val="tx1"/>
                </a:solidFill>
                <a:effectLst/>
                <a:latin typeface="+mn-lt"/>
                <a:ea typeface="+mn-ea"/>
                <a:cs typeface="+mn-cs"/>
              </a:rPr>
              <a:t>notice </a:t>
            </a:r>
            <a:r>
              <a:rPr lang="zh-CN" altLang="en-US" sz="1200" b="0" i="0" kern="1200" dirty="0" smtClean="0">
                <a:solidFill>
                  <a:schemeClr val="tx1"/>
                </a:solidFill>
                <a:effectLst/>
                <a:latin typeface="+mn-lt"/>
                <a:ea typeface="+mn-ea"/>
                <a:cs typeface="+mn-cs"/>
              </a:rPr>
              <a:t>的例子</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29</a:t>
            </a:fld>
            <a:endParaRPr lang="zh-CN" altLang="en-US"/>
          </a:p>
        </p:txBody>
      </p:sp>
    </p:spTree>
    <p:extLst>
      <p:ext uri="{BB962C8B-B14F-4D97-AF65-F5344CB8AC3E}">
        <p14:creationId xmlns:p14="http://schemas.microsoft.com/office/powerpoint/2010/main" val="68767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30</a:t>
            </a:fld>
            <a:endParaRPr lang="zh-CN" altLang="en-US"/>
          </a:p>
        </p:txBody>
      </p:sp>
    </p:spTree>
    <p:extLst>
      <p:ext uri="{BB962C8B-B14F-4D97-AF65-F5344CB8AC3E}">
        <p14:creationId xmlns:p14="http://schemas.microsoft.com/office/powerpoint/2010/main" val="2956904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界面设计、导航设计和内容（信息）设计（要做成什么样子？）</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成功的界面设计是那些能让用户一眼就看到“最重要的东西”的界面设计。一个设计良好的界面是要组织好用户最常采用的行为，同时让这些界面元素用最容易的方式获取和使用。为用户想完成的任务选择正确的界面元素，通过一种能迅速理解和易于使用的方式，把他们放置到页面上去。</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任何一个产品的导航设计都必须完成这</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目标：</a:t>
            </a:r>
            <a:r>
              <a:rPr lang="zh-CN" altLang="en-US" sz="1200" b="1" i="0" kern="1200" dirty="0" smtClean="0">
                <a:solidFill>
                  <a:schemeClr val="tx1"/>
                </a:solidFill>
                <a:effectLst/>
                <a:latin typeface="+mn-lt"/>
                <a:ea typeface="+mn-ea"/>
                <a:cs typeface="+mn-cs"/>
              </a:rPr>
              <a:t>目标一</a:t>
            </a:r>
            <a:r>
              <a:rPr lang="zh-CN" altLang="en-US" sz="1200" b="0" i="0" kern="1200" dirty="0" smtClean="0">
                <a:solidFill>
                  <a:schemeClr val="tx1"/>
                </a:solidFill>
                <a:effectLst/>
                <a:latin typeface="+mn-lt"/>
                <a:ea typeface="+mn-ea"/>
                <a:cs typeface="+mn-cs"/>
              </a:rPr>
              <a:t>：必须提供给用户一种在网站间跳转的方法。</a:t>
            </a:r>
            <a:r>
              <a:rPr lang="zh-CN" altLang="en-US" sz="1200" b="1" i="0" kern="1200" dirty="0" smtClean="0">
                <a:solidFill>
                  <a:schemeClr val="tx1"/>
                </a:solidFill>
                <a:effectLst/>
                <a:latin typeface="+mn-lt"/>
                <a:ea typeface="+mn-ea"/>
                <a:cs typeface="+mn-cs"/>
              </a:rPr>
              <a:t>目标二</a:t>
            </a:r>
            <a:r>
              <a:rPr lang="zh-CN" altLang="en-US" sz="1200" b="0" i="0" kern="1200" dirty="0" smtClean="0">
                <a:solidFill>
                  <a:schemeClr val="tx1"/>
                </a:solidFill>
                <a:effectLst/>
                <a:latin typeface="+mn-lt"/>
                <a:ea typeface="+mn-ea"/>
                <a:cs typeface="+mn-cs"/>
              </a:rPr>
              <a:t>：必须传达出这些元素和它们所包含内容之间的关系。</a:t>
            </a:r>
            <a:r>
              <a:rPr lang="zh-CN" altLang="en-US" sz="1200" b="1" i="0" kern="1200" dirty="0" smtClean="0">
                <a:solidFill>
                  <a:schemeClr val="tx1"/>
                </a:solidFill>
                <a:effectLst/>
                <a:latin typeface="+mn-lt"/>
                <a:ea typeface="+mn-ea"/>
                <a:cs typeface="+mn-cs"/>
              </a:rPr>
              <a:t>目标三</a:t>
            </a:r>
            <a:r>
              <a:rPr lang="zh-CN" altLang="en-US" sz="1200" b="0" i="0" kern="1200" dirty="0" smtClean="0">
                <a:solidFill>
                  <a:schemeClr val="tx1"/>
                </a:solidFill>
                <a:effectLst/>
                <a:latin typeface="+mn-lt"/>
                <a:ea typeface="+mn-ea"/>
                <a:cs typeface="+mn-cs"/>
              </a:rPr>
              <a:t>：必须传达出它的内容和用户当前浏览页面之间的关系。</a:t>
            </a:r>
            <a:endParaRPr lang="en-US" altLang="zh-CN" dirty="0" smtClean="0"/>
          </a:p>
        </p:txBody>
      </p:sp>
      <p:sp>
        <p:nvSpPr>
          <p:cNvPr id="4" name="灯片编号占位符 3"/>
          <p:cNvSpPr>
            <a:spLocks noGrp="1"/>
          </p:cNvSpPr>
          <p:nvPr>
            <p:ph type="sldNum" sz="quarter" idx="10"/>
          </p:nvPr>
        </p:nvSpPr>
        <p:spPr/>
        <p:txBody>
          <a:bodyPr/>
          <a:lstStyle/>
          <a:p>
            <a:fld id="{2DA6A37B-1802-41F5-AB0F-7A6EB0A3EB0E}" type="slidenum">
              <a:rPr lang="zh-CN" altLang="en-US" smtClean="0"/>
              <a:t>31</a:t>
            </a:fld>
            <a:endParaRPr lang="zh-CN" altLang="en-US"/>
          </a:p>
        </p:txBody>
      </p:sp>
    </p:spTree>
    <p:extLst>
      <p:ext uri="{BB962C8B-B14F-4D97-AF65-F5344CB8AC3E}">
        <p14:creationId xmlns:p14="http://schemas.microsoft.com/office/powerpoint/2010/main" val="391360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这是一个很重要的东西。它让你的想法具体可感，引导你去考虑细节。怎样的结构，有哪些页面，什么页面呈现什么内容，有哪些入口，到另一个界面的入口放到哪里，登陆了呈现哪些内容，没登录呈现</a:t>
            </a:r>
            <a:r>
              <a:rPr lang="zh-CN" altLang="en-US" sz="1200" b="0" i="0" kern="1200" smtClean="0">
                <a:solidFill>
                  <a:schemeClr val="tx1"/>
                </a:solidFill>
                <a:effectLst/>
                <a:latin typeface="+mn-lt"/>
                <a:ea typeface="+mn-ea"/>
                <a:cs typeface="+mn-cs"/>
              </a:rPr>
              <a:t>哪些</a:t>
            </a:r>
            <a:r>
              <a:rPr lang="zh-CN" altLang="en-US" sz="1200" b="0" i="0" kern="1200" smtClean="0">
                <a:solidFill>
                  <a:schemeClr val="tx1"/>
                </a:solidFill>
                <a:effectLst/>
                <a:latin typeface="+mn-lt"/>
                <a:ea typeface="+mn-ea"/>
                <a:cs typeface="+mn-cs"/>
              </a:rPr>
              <a:t>内容，断网了呈现什么页面写什么文案。</a:t>
            </a:r>
            <a:r>
              <a:rPr lang="zh-CN" altLang="en-US" sz="1200" b="0" i="0" kern="1200" dirty="0" smtClean="0">
                <a:solidFill>
                  <a:schemeClr val="tx1"/>
                </a:solidFill>
                <a:effectLst/>
                <a:latin typeface="+mn-lt"/>
                <a:ea typeface="+mn-ea"/>
                <a:cs typeface="+mn-cs"/>
              </a:rPr>
              <a:t>一定程度的</a:t>
            </a:r>
            <a:r>
              <a:rPr lang="en-US" altLang="zh-CN" sz="1200" b="0" i="0" kern="1200" dirty="0" smtClean="0">
                <a:solidFill>
                  <a:schemeClr val="tx1"/>
                </a:solidFill>
                <a:effectLst/>
                <a:latin typeface="+mn-lt"/>
                <a:ea typeface="+mn-ea"/>
                <a:cs typeface="+mn-cs"/>
              </a:rPr>
              <a:t>UI</a:t>
            </a:r>
            <a:r>
              <a:rPr lang="zh-CN" altLang="en-US" sz="1200" b="0" i="0" kern="1200" dirty="0" smtClean="0">
                <a:solidFill>
                  <a:schemeClr val="tx1"/>
                </a:solidFill>
                <a:effectLst/>
                <a:latin typeface="+mn-lt"/>
                <a:ea typeface="+mn-ea"/>
                <a:cs typeface="+mn-cs"/>
              </a:rPr>
              <a:t>，一定的交互细节在这个阶段应该要完成。设计师拿上你的产品原型进行一些比例的调整、字体的设计、配色的设计、图案的细化、尺寸的确定等等完成设计图，然后攻城狮再根据设计图代码。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至于工具，你可以直接用笔画线稿，画画渣的人（比如我）也可以使用软件，装逼的可以用</a:t>
            </a:r>
            <a:r>
              <a:rPr lang="en-US" altLang="zh-CN" sz="1200" b="0" i="0" kern="1200" dirty="0" err="1" smtClean="0">
                <a:solidFill>
                  <a:schemeClr val="tx1"/>
                </a:solidFill>
                <a:effectLst/>
                <a:latin typeface="+mn-lt"/>
                <a:ea typeface="+mn-ea"/>
                <a:cs typeface="+mn-cs"/>
              </a:rPr>
              <a:t>Axure</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Balsamiq</a:t>
            </a:r>
            <a:r>
              <a:rPr lang="en-US" altLang="zh-CN" sz="1200" b="0" i="0" kern="1200" dirty="0" smtClean="0">
                <a:solidFill>
                  <a:schemeClr val="tx1"/>
                </a:solidFill>
                <a:effectLst/>
                <a:latin typeface="+mn-lt"/>
                <a:ea typeface="+mn-ea"/>
                <a:cs typeface="+mn-cs"/>
              </a:rPr>
              <a:t> Mockups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Pencil Project</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OmniGraffle</a:t>
            </a:r>
            <a:r>
              <a:rPr lang="zh-CN" altLang="en-US" sz="1200" b="0" i="0" kern="1200" dirty="0" smtClean="0">
                <a:solidFill>
                  <a:schemeClr val="tx1"/>
                </a:solidFill>
                <a:effectLst/>
                <a:latin typeface="+mn-lt"/>
                <a:ea typeface="+mn-ea"/>
                <a:cs typeface="+mn-cs"/>
              </a:rPr>
              <a:t>，用画图、</a:t>
            </a:r>
            <a:r>
              <a:rPr lang="en-US" altLang="zh-CN" sz="1200" b="0" i="0" kern="1200" dirty="0" err="1" smtClean="0">
                <a:solidFill>
                  <a:schemeClr val="tx1"/>
                </a:solidFill>
                <a:effectLst/>
                <a:latin typeface="+mn-lt"/>
                <a:ea typeface="+mn-ea"/>
                <a:cs typeface="+mn-cs"/>
              </a:rPr>
              <a:t>ps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zh-CN" altLang="en-US" sz="1200" b="0" i="0" kern="1200" dirty="0" smtClean="0">
                <a:solidFill>
                  <a:schemeClr val="tx1"/>
                </a:solidFill>
                <a:effectLst/>
                <a:latin typeface="+mn-lt"/>
                <a:ea typeface="+mn-ea"/>
                <a:cs typeface="+mn-cs"/>
              </a:rPr>
              <a:t>也是可以的。下面贴三个产品原型：</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3"/>
              </a:rPr>
              <a:t>http://njvy1t.axshare.com</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4"/>
              </a:rPr>
              <a:t>http://q5ry0u.axshare.com</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5"/>
              </a:rPr>
              <a:t>http://v22r5m.axshare.com</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32</a:t>
            </a:fld>
            <a:endParaRPr lang="zh-CN" altLang="en-US"/>
          </a:p>
        </p:txBody>
      </p:sp>
    </p:spTree>
    <p:extLst>
      <p:ext uri="{BB962C8B-B14F-4D97-AF65-F5344CB8AC3E}">
        <p14:creationId xmlns:p14="http://schemas.microsoft.com/office/powerpoint/2010/main" val="219239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33</a:t>
            </a:fld>
            <a:endParaRPr lang="zh-CN" altLang="en-US"/>
          </a:p>
        </p:txBody>
      </p:sp>
    </p:spTree>
    <p:extLst>
      <p:ext uri="{BB962C8B-B14F-4D97-AF65-F5344CB8AC3E}">
        <p14:creationId xmlns:p14="http://schemas.microsoft.com/office/powerpoint/2010/main" val="1838920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a:t>
            </a:r>
            <a:r>
              <a:rPr lang="en-US" altLang="zh-CN" dirty="0" smtClean="0"/>
              <a:t>notice</a:t>
            </a:r>
            <a:r>
              <a:rPr lang="zh-CN" altLang="en-US" dirty="0" smtClean="0"/>
              <a:t>为例</a:t>
            </a:r>
            <a:endParaRPr lang="en-US" altLang="zh-CN" dirty="0" smtClean="0"/>
          </a:p>
          <a:p>
            <a:r>
              <a:rPr lang="zh-CN" altLang="en-US" dirty="0" smtClean="0"/>
              <a:t>“动画太快了” “动画调成</a:t>
            </a:r>
            <a:r>
              <a:rPr lang="en-US" altLang="zh-CN" dirty="0" smtClean="0"/>
              <a:t>1s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37</a:t>
            </a:fld>
            <a:endParaRPr lang="zh-CN" altLang="en-US"/>
          </a:p>
        </p:txBody>
      </p:sp>
    </p:spTree>
    <p:extLst>
      <p:ext uri="{BB962C8B-B14F-4D97-AF65-F5344CB8AC3E}">
        <p14:creationId xmlns:p14="http://schemas.microsoft.com/office/powerpoint/2010/main" val="191304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41</a:t>
            </a:fld>
            <a:endParaRPr lang="zh-CN" altLang="en-US"/>
          </a:p>
        </p:txBody>
      </p:sp>
    </p:spTree>
    <p:extLst>
      <p:ext uri="{BB962C8B-B14F-4D97-AF65-F5344CB8AC3E}">
        <p14:creationId xmlns:p14="http://schemas.microsoft.com/office/powerpoint/2010/main" val="280854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功能确定、功能细化与需求报告、基本</a:t>
            </a:r>
            <a:r>
              <a:rPr lang="en-US" altLang="zh-CN" dirty="0" smtClean="0"/>
              <a:t>UI</a:t>
            </a:r>
            <a:r>
              <a:rPr lang="zh-CN" altLang="en-US" dirty="0" smtClean="0"/>
              <a:t>与产品原型、进度把控和需求变更</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16</a:t>
            </a:fld>
            <a:endParaRPr lang="zh-CN" altLang="en-US"/>
          </a:p>
        </p:txBody>
      </p:sp>
    </p:spTree>
    <p:extLst>
      <p:ext uri="{BB962C8B-B14F-4D97-AF65-F5344CB8AC3E}">
        <p14:creationId xmlns:p14="http://schemas.microsoft.com/office/powerpoint/2010/main" val="2090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拿人资系统为例</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18</a:t>
            </a:fld>
            <a:endParaRPr lang="zh-CN" altLang="en-US"/>
          </a:p>
        </p:txBody>
      </p:sp>
    </p:spTree>
    <p:extLst>
      <p:ext uri="{BB962C8B-B14F-4D97-AF65-F5344CB8AC3E}">
        <p14:creationId xmlns:p14="http://schemas.microsoft.com/office/powerpoint/2010/main" val="23738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举一下太婆和夜叉的设计稿</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19</a:t>
            </a:fld>
            <a:endParaRPr lang="zh-CN" altLang="en-US"/>
          </a:p>
        </p:txBody>
      </p:sp>
    </p:spTree>
    <p:extLst>
      <p:ext uri="{BB962C8B-B14F-4D97-AF65-F5344CB8AC3E}">
        <p14:creationId xmlns:p14="http://schemas.microsoft.com/office/powerpoint/2010/main" val="119579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不要觉得攻城狮很牛逼，不需要产品经理</a:t>
            </a:r>
            <a:endParaRPr lang="en-US" altLang="zh-CN" dirty="0" smtClean="0"/>
          </a:p>
          <a:p>
            <a:r>
              <a:rPr lang="zh-CN" altLang="en-US" dirty="0" smtClean="0"/>
              <a:t>讲一下原型做完以后的工作。用后台人资系统做个例子</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20</a:t>
            </a:fld>
            <a:endParaRPr lang="zh-CN" altLang="en-US"/>
          </a:p>
        </p:txBody>
      </p:sp>
    </p:spTree>
    <p:extLst>
      <p:ext uri="{BB962C8B-B14F-4D97-AF65-F5344CB8AC3E}">
        <p14:creationId xmlns:p14="http://schemas.microsoft.com/office/powerpoint/2010/main" val="404718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功能确定、功能细化与需求报告、基本</a:t>
            </a:r>
            <a:r>
              <a:rPr lang="en-US" altLang="zh-CN" dirty="0" smtClean="0"/>
              <a:t>UI</a:t>
            </a:r>
            <a:r>
              <a:rPr lang="zh-CN" altLang="en-US" dirty="0" smtClean="0"/>
              <a:t>与产品原型、进度把控和需求变更</a:t>
            </a:r>
          </a:p>
          <a:p>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22</a:t>
            </a:fld>
            <a:endParaRPr lang="zh-CN" altLang="en-US"/>
          </a:p>
        </p:txBody>
      </p:sp>
    </p:spTree>
    <p:extLst>
      <p:ext uri="{BB962C8B-B14F-4D97-AF65-F5344CB8AC3E}">
        <p14:creationId xmlns:p14="http://schemas.microsoft.com/office/powerpoint/2010/main" val="343954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你需要确定这个产品确定什么定位、满足哪些需求、实现哪些功能。优雅的方式是通过敏锐的产品汪嗅觉，结合市场和用户调研，并照顾</a:t>
            </a:r>
            <a:r>
              <a:rPr lang="en-US" altLang="zh-CN" dirty="0" smtClean="0"/>
              <a:t>boss</a:t>
            </a:r>
            <a:r>
              <a:rPr lang="zh-CN" altLang="en-US" dirty="0" smtClean="0"/>
              <a:t>、市场部门、运营部门等的各方需求，确认产品功能。举主站的例子。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24</a:t>
            </a:fld>
            <a:endParaRPr lang="zh-CN" altLang="en-US"/>
          </a:p>
        </p:txBody>
      </p:sp>
    </p:spTree>
    <p:extLst>
      <p:ext uri="{BB962C8B-B14F-4D97-AF65-F5344CB8AC3E}">
        <p14:creationId xmlns:p14="http://schemas.microsoft.com/office/powerpoint/2010/main" val="188903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确定产品定位、用户群、用户的需求。这就是战略层。具体哪些功能被需要哪些功能不被需要是范围层。</a:t>
            </a:r>
            <a:endParaRPr lang="en-US" altLang="zh-CN" dirty="0" smtClean="0"/>
          </a:p>
          <a:p>
            <a:r>
              <a:rPr lang="zh-CN" altLang="en-US" dirty="0" smtClean="0"/>
              <a:t>比如</a:t>
            </a:r>
            <a:r>
              <a:rPr lang="zh-CN" altLang="en-US" sz="1200" b="0" i="0" kern="1200" dirty="0" smtClean="0">
                <a:solidFill>
                  <a:schemeClr val="tx1"/>
                </a:solidFill>
                <a:effectLst/>
                <a:latin typeface="+mn-lt"/>
                <a:ea typeface="+mn-ea"/>
                <a:cs typeface="+mn-cs"/>
              </a:rPr>
              <a:t>微信需不需要语音功能，需不需要加入摇一摇功能，需不需要朋友圈，需不需要导入</a:t>
            </a:r>
            <a:r>
              <a:rPr lang="en-US" altLang="zh-CN" sz="1200" b="0" i="0" kern="1200" dirty="0" smtClean="0">
                <a:solidFill>
                  <a:schemeClr val="tx1"/>
                </a:solidFill>
                <a:effectLst/>
                <a:latin typeface="+mn-lt"/>
                <a:ea typeface="+mn-ea"/>
                <a:cs typeface="+mn-cs"/>
              </a:rPr>
              <a:t>QQ</a:t>
            </a:r>
            <a:r>
              <a:rPr lang="zh-CN" altLang="en-US" sz="1200" b="0" i="0" kern="1200" dirty="0" smtClean="0">
                <a:solidFill>
                  <a:schemeClr val="tx1"/>
                </a:solidFill>
                <a:effectLst/>
                <a:latin typeface="+mn-lt"/>
                <a:ea typeface="+mn-ea"/>
                <a:cs typeface="+mn-cs"/>
              </a:rPr>
              <a:t>好友，需不需要加入订阅号和公共号，朋友圈评论对谁可见，等等。</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以主站为例。打开陈雨露的调研报告。</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25</a:t>
            </a:fld>
            <a:endParaRPr lang="zh-CN" altLang="en-US"/>
          </a:p>
        </p:txBody>
      </p:sp>
    </p:spTree>
    <p:extLst>
      <p:ext uri="{BB962C8B-B14F-4D97-AF65-F5344CB8AC3E}">
        <p14:creationId xmlns:p14="http://schemas.microsoft.com/office/powerpoint/2010/main" val="271616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这里举出三个比较容易掉进去的坑。</a:t>
            </a:r>
            <a:endParaRPr lang="en-US" altLang="zh-CN" dirty="0" smtClean="0"/>
          </a:p>
          <a:p>
            <a:r>
              <a:rPr lang="en-US" altLang="zh-CN" dirty="0" smtClean="0"/>
              <a:t>@</a:t>
            </a:r>
            <a:r>
              <a:rPr lang="zh-CN" altLang="en-US" dirty="0" smtClean="0"/>
              <a:t>意淫的需求：</a:t>
            </a:r>
            <a:r>
              <a:rPr lang="zh-CN" altLang="en-US" sz="1200" b="0" i="0" kern="1200" dirty="0" smtClean="0">
                <a:solidFill>
                  <a:schemeClr val="tx1"/>
                </a:solidFill>
                <a:effectLst/>
                <a:latin typeface="+mn-lt"/>
                <a:ea typeface="+mn-ea"/>
                <a:cs typeface="+mn-cs"/>
              </a:rPr>
              <a:t>有需求才有了产品，产品汪最重要的事就是要确定什么是用户需要的什么是不友好的什么是不需要的。很多时候我们认为用户有这个需求，那么问题来了，凭什么我们认为用户有这个需求他就有这个需求？常常我们会一帮人聚集在一起讨论来讨论去，或者一个产品汪关起门打开灯一想，一个产品的需求就确定了。不出意外的话，我们都是未入门的产品汪，没有能力通过本身的经验来推测出准确的用户需求，所以正确的做法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问。要在产品调研的基础上确定最终的需求。</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举</a:t>
            </a:r>
            <a:r>
              <a:rPr lang="en-US" altLang="zh-CN" sz="1200" b="0" i="0" kern="1200" dirty="0" smtClean="0">
                <a:solidFill>
                  <a:schemeClr val="tx1"/>
                </a:solidFill>
                <a:effectLst/>
                <a:latin typeface="+mn-lt"/>
                <a:ea typeface="+mn-ea"/>
                <a:cs typeface="+mn-cs"/>
              </a:rPr>
              <a:t>share</a:t>
            </a:r>
            <a:r>
              <a:rPr lang="zh-CN" altLang="en-US" sz="1200" b="0" i="0" kern="1200" dirty="0" smtClean="0">
                <a:solidFill>
                  <a:schemeClr val="tx1"/>
                </a:solidFill>
                <a:effectLst/>
                <a:latin typeface="+mn-lt"/>
                <a:ea typeface="+mn-ea"/>
                <a:cs typeface="+mn-cs"/>
              </a:rPr>
              <a:t>的例子，说明产品汪意见可能相左</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模糊的功能：需求绝不仅仅是”我要有这个功能“这么简单，它应该是具体的，细节的，它决定了产品做出来是什么样子。比如说，</a:t>
            </a:r>
            <a:r>
              <a:rPr lang="en-US" altLang="zh-CN" sz="1200" b="0" i="0" kern="1200" dirty="0" smtClean="0">
                <a:solidFill>
                  <a:schemeClr val="tx1"/>
                </a:solidFill>
                <a:effectLst/>
                <a:latin typeface="+mn-lt"/>
                <a:ea typeface="+mn-ea"/>
                <a:cs typeface="+mn-cs"/>
              </a:rPr>
              <a:t>notice</a:t>
            </a:r>
            <a:r>
              <a:rPr lang="zh-CN" altLang="en-US" sz="1200" b="0" i="0" kern="1200" dirty="0" smtClean="0">
                <a:solidFill>
                  <a:schemeClr val="tx1"/>
                </a:solidFill>
                <a:effectLst/>
                <a:latin typeface="+mn-lt"/>
                <a:ea typeface="+mn-ea"/>
                <a:cs typeface="+mn-cs"/>
              </a:rPr>
              <a:t>要搞一个热门活动自动排序。那么我们需要确定，热门活动按照怎么样的规则来确定优先级，要不要根据用户的兴趣个性化进行热门活动的排序。再比如，</a:t>
            </a:r>
            <a:r>
              <a:rPr lang="en-US" altLang="zh-CN" sz="1200" b="0" i="0" kern="1200" dirty="0" smtClean="0">
                <a:solidFill>
                  <a:schemeClr val="tx1"/>
                </a:solidFill>
                <a:effectLst/>
                <a:latin typeface="+mn-lt"/>
                <a:ea typeface="+mn-ea"/>
                <a:cs typeface="+mn-cs"/>
              </a:rPr>
              <a:t>share</a:t>
            </a:r>
            <a:r>
              <a:rPr lang="zh-CN" altLang="en-US" sz="1200" b="0" i="0" kern="1200" dirty="0" smtClean="0">
                <a:solidFill>
                  <a:schemeClr val="tx1"/>
                </a:solidFill>
                <a:effectLst/>
                <a:latin typeface="+mn-lt"/>
                <a:ea typeface="+mn-ea"/>
                <a:cs typeface="+mn-cs"/>
              </a:rPr>
              <a:t>有一个热门课程推荐功能，那么我们需要确定到：热门课程是全校范围的热门课程还是本专业的热门课程？是全年级范围的热门课程还是本年级的热门课程？在进行热门课程计算的时候，要计算出多少门热门课程？你的热门课程通过什么指标衡量？是下载量还是参加人数还是对课程的评价（比如有一门通识课大家都很喜欢很想要这门课程的资料）？如果是下载量那么是根据历史累计下载量还是当年下载量？如果是历史累计下载量那会不会对新开的课程不公平？</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一个例题：</a:t>
            </a:r>
            <a:r>
              <a:rPr lang="en-US" altLang="zh-CN" sz="1200" b="0" i="0" kern="1200" dirty="0" smtClean="0">
                <a:solidFill>
                  <a:schemeClr val="tx1"/>
                </a:solidFill>
                <a:effectLst/>
                <a:latin typeface="+mn-lt"/>
                <a:ea typeface="+mn-ea"/>
                <a:cs typeface="+mn-cs"/>
              </a:rPr>
              <a:t>notice</a:t>
            </a:r>
            <a:r>
              <a:rPr lang="zh-CN" altLang="en-US" sz="1200" b="0" i="0" kern="1200" dirty="0" smtClean="0">
                <a:solidFill>
                  <a:schemeClr val="tx1"/>
                </a:solidFill>
                <a:effectLst/>
                <a:latin typeface="+mn-lt"/>
                <a:ea typeface="+mn-ea"/>
                <a:cs typeface="+mn-cs"/>
              </a:rPr>
              <a:t>的抢票功能。（是报了名抢票以后随机筛选还是根据谁先按按钮，票是一次性抢完还是分批次抢，抢了票能否退票）</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爆炸的成本：一个好的产品经理应该是在有限的资源下实现需要的功能。每一个功能实现都需要攻城狮巨大的劳动，都会加长产品研发时间，都会占用资源，这些就是”成本“。</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比如说，我们现在做一个上门美甲的产品。为了避免美甲师亲友刷单，领导说：加一个实时获取美甲师</a:t>
            </a:r>
            <a:r>
              <a:rPr lang="en-US" altLang="zh-CN" sz="1200" b="0" i="0" kern="1200" dirty="0" smtClean="0">
                <a:solidFill>
                  <a:schemeClr val="tx1"/>
                </a:solidFill>
                <a:effectLst/>
                <a:latin typeface="+mn-lt"/>
                <a:ea typeface="+mn-ea"/>
                <a:cs typeface="+mn-cs"/>
              </a:rPr>
              <a:t>GPS</a:t>
            </a:r>
            <a:r>
              <a:rPr lang="zh-CN" altLang="en-US" sz="1200" b="0" i="0" kern="1200" dirty="0" smtClean="0">
                <a:solidFill>
                  <a:schemeClr val="tx1"/>
                </a:solidFill>
                <a:effectLst/>
                <a:latin typeface="+mn-lt"/>
                <a:ea typeface="+mn-ea"/>
                <a:cs typeface="+mn-cs"/>
              </a:rPr>
              <a:t>位置的功能。</a:t>
            </a:r>
            <a:endParaRPr lang="zh-CN" altLang="en-US" dirty="0"/>
          </a:p>
        </p:txBody>
      </p:sp>
      <p:sp>
        <p:nvSpPr>
          <p:cNvPr id="4" name="灯片编号占位符 3"/>
          <p:cNvSpPr>
            <a:spLocks noGrp="1"/>
          </p:cNvSpPr>
          <p:nvPr>
            <p:ph type="sldNum" sz="quarter" idx="10"/>
          </p:nvPr>
        </p:nvSpPr>
        <p:spPr/>
        <p:txBody>
          <a:bodyPr/>
          <a:lstStyle/>
          <a:p>
            <a:fld id="{2DA6A37B-1802-41F5-AB0F-7A6EB0A3EB0E}" type="slidenum">
              <a:rPr lang="zh-CN" altLang="en-US" smtClean="0"/>
              <a:t>26</a:t>
            </a:fld>
            <a:endParaRPr lang="zh-CN" altLang="en-US"/>
          </a:p>
        </p:txBody>
      </p:sp>
    </p:spTree>
    <p:extLst>
      <p:ext uri="{BB962C8B-B14F-4D97-AF65-F5344CB8AC3E}">
        <p14:creationId xmlns:p14="http://schemas.microsoft.com/office/powerpoint/2010/main" val="346085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867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260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3312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0783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81930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844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9356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8182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245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1567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341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6343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665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5342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737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6536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8671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2784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167047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1959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1347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5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97339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3529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476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54893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7507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9474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619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72485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17523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51941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533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78182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04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2713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7194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83252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802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3982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773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71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149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713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29498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7902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68989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F6910CE-40B3-4B59-B980-801EC17428F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2015/10/15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E8FC757-9D72-4954-AC83-F7766B33E02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33604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microsoft.com/office/2007/relationships/hdphoto" Target="../media/hdphoto2.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microsoft.com/office/2007/relationships/hdphoto" Target="../media/hdphoto4.wdp"/><Relationship Id="rId5" Type="http://schemas.openxmlformats.org/officeDocument/2006/relationships/image" Target="../media/image7.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B77C"/>
        </a:solidFill>
        <a:effectLst/>
      </p:bgPr>
    </p:bg>
    <p:spTree>
      <p:nvGrpSpPr>
        <p:cNvPr id="1" name=""/>
        <p:cNvGrpSpPr/>
        <p:nvPr/>
      </p:nvGrpSpPr>
      <p:grpSpPr>
        <a:xfrm>
          <a:off x="0" y="0"/>
          <a:ext cx="0" cy="0"/>
          <a:chOff x="0" y="0"/>
          <a:chExt cx="0" cy="0"/>
        </a:xfrm>
      </p:grpSpPr>
      <p:sp>
        <p:nvSpPr>
          <p:cNvPr id="4" name="矩形 3"/>
          <p:cNvSpPr/>
          <p:nvPr/>
        </p:nvSpPr>
        <p:spPr>
          <a:xfrm>
            <a:off x="745587" y="239150"/>
            <a:ext cx="10700825" cy="4009292"/>
          </a:xfrm>
          <a:prstGeom prst="rect">
            <a:avLst/>
          </a:prstGeom>
          <a:solidFill>
            <a:schemeClr val="bg1"/>
          </a:solidFill>
          <a:ln>
            <a:noFill/>
          </a:ln>
          <a:effectLst>
            <a:innerShdw blurRad="101600" dist="152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1291883" y="464234"/>
            <a:ext cx="9608234" cy="41549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smtClean="0">
                <a:ln>
                  <a:noFill/>
                </a:ln>
                <a:solidFill>
                  <a:srgbClr val="11B77C"/>
                </a:solidFill>
                <a:effectLst/>
                <a:uLnTx/>
                <a:uFillTx/>
                <a:latin typeface="造字工房力黑（非商用）常规体" pitchFamily="50" charset="-122"/>
                <a:ea typeface="造字工房力黑（非商用）常规体" pitchFamily="50" charset="-122"/>
                <a:cs typeface="+mn-cs"/>
              </a:rPr>
              <a:t>如何成为一个人见人爱花见花开的</a:t>
            </a:r>
            <a:endParaRPr kumimoji="0" lang="en-US" altLang="zh-CN" sz="4800" b="0" i="0" u="none" strike="noStrike" kern="1200" cap="none" spc="0" normalizeH="0" baseline="0" noProof="0" dirty="0" smtClean="0">
              <a:ln>
                <a:noFill/>
              </a:ln>
              <a:solidFill>
                <a:srgbClr val="11B77C"/>
              </a:solidFill>
              <a:effectLst/>
              <a:uLnTx/>
              <a:uFillTx/>
              <a:latin typeface="造字工房力黑（非商用）常规体" pitchFamily="50" charset="-122"/>
              <a:ea typeface="造字工房力黑（非商用）常规体" pitchFamily="50"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7200" b="0" i="0" u="none" strike="noStrike" kern="1200" cap="none" spc="600" normalizeH="0" baseline="0" noProof="0" dirty="0" smtClean="0">
                <a:ln>
                  <a:noFill/>
                </a:ln>
                <a:solidFill>
                  <a:srgbClr val="11B77C"/>
                </a:solidFill>
                <a:effectLst/>
                <a:uLnTx/>
                <a:uFillTx/>
                <a:latin typeface="造字工房力黑（非商用）常规体" pitchFamily="50" charset="-122"/>
                <a:ea typeface="造字工房力黑（非商用）常规体" pitchFamily="50" charset="-122"/>
                <a:cs typeface="+mn-cs"/>
              </a:rPr>
              <a:t>产</a:t>
            </a:r>
            <a:r>
              <a:rPr kumimoji="0" lang="en-US" altLang="zh-CN" sz="7200" b="0" i="0" u="none" strike="noStrike" kern="1200" cap="none" spc="600" normalizeH="0" baseline="0" noProof="0" dirty="0">
                <a:ln>
                  <a:noFill/>
                </a:ln>
                <a:solidFill>
                  <a:srgbClr val="11B77C"/>
                </a:solidFill>
                <a:effectLst/>
                <a:uLnTx/>
                <a:uFillTx/>
                <a:latin typeface="造字工房力黑（非商用）常规体" pitchFamily="50" charset="-122"/>
                <a:ea typeface="造字工房力黑（非商用）常规体" pitchFamily="50" charset="-122"/>
                <a:cs typeface="+mn-cs"/>
              </a:rPr>
              <a:t> </a:t>
            </a:r>
            <a:r>
              <a:rPr kumimoji="0" lang="zh-CN" altLang="en-US" sz="7200" b="0" i="0" u="none" strike="noStrike" kern="1200" cap="none" spc="600" normalizeH="0" baseline="0" noProof="0" dirty="0" smtClean="0">
                <a:ln>
                  <a:noFill/>
                </a:ln>
                <a:solidFill>
                  <a:srgbClr val="11B77C"/>
                </a:solidFill>
                <a:effectLst/>
                <a:uLnTx/>
                <a:uFillTx/>
                <a:latin typeface="造字工房力黑（非商用）常规体" pitchFamily="50" charset="-122"/>
                <a:ea typeface="造字工房力黑（非商用）常规体" pitchFamily="50" charset="-122"/>
                <a:cs typeface="+mn-cs"/>
              </a:rPr>
              <a:t>品 汪</a:t>
            </a:r>
            <a:endParaRPr kumimoji="0" lang="en-US" altLang="zh-CN" sz="7200" b="0" i="0" u="none" strike="noStrike" kern="1200" cap="none" spc="600" normalizeH="0" baseline="0" noProof="0" dirty="0" smtClean="0">
              <a:ln>
                <a:noFill/>
              </a:ln>
              <a:solidFill>
                <a:srgbClr val="11B77C"/>
              </a:solidFill>
              <a:effectLst/>
              <a:uLnTx/>
              <a:uFillTx/>
              <a:latin typeface="造字工房力黑（非商用）常规体" pitchFamily="50" charset="-122"/>
              <a:ea typeface="造字工房力黑（非商用）常规体" pitchFamily="50"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6600" b="0" i="0" u="none" strike="noStrike" kern="1200" cap="none" spc="600" normalizeH="0" baseline="0" noProof="0" dirty="0" smtClean="0">
              <a:ln>
                <a:noFill/>
              </a:ln>
              <a:solidFill>
                <a:srgbClr val="11B77C"/>
              </a:solidFill>
              <a:effectLst>
                <a:outerShdw blurRad="101600" dist="76200" dir="8100000" algn="tr" rotWithShape="0">
                  <a:prstClr val="black">
                    <a:alpha val="40000"/>
                  </a:prstClr>
                </a:outerShdw>
              </a:effectLst>
              <a:uLnTx/>
              <a:uFillTx/>
              <a:latin typeface="造字工房力黑（非商用）常规体" pitchFamily="50" charset="-122"/>
              <a:ea typeface="造字工房力黑（非商用）常规体" pitchFamily="50" charset="-122"/>
              <a:cs typeface="+mn-cs"/>
            </a:endParaRPr>
          </a:p>
        </p:txBody>
      </p:sp>
      <p:sp>
        <p:nvSpPr>
          <p:cNvPr id="2" name="文本框 1"/>
          <p:cNvSpPr txBox="1"/>
          <p:nvPr/>
        </p:nvSpPr>
        <p:spPr>
          <a:xfrm>
            <a:off x="5180930" y="2541726"/>
            <a:ext cx="183014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smtClean="0">
                <a:ln>
                  <a:noFill/>
                </a:ln>
                <a:solidFill>
                  <a:srgbClr val="11B77C"/>
                </a:solidFill>
                <a:effectLst/>
                <a:uLnTx/>
                <a:uFillTx/>
                <a:latin typeface="Darrians Sexy Silhouettes 4" pitchFamily="2" charset="-122"/>
                <a:ea typeface="Darrians Sexy Silhouettes 4" pitchFamily="2" charset="-122"/>
                <a:cs typeface="+mn-cs"/>
              </a:rPr>
              <a:t>T</a:t>
            </a:r>
            <a:endParaRPr kumimoji="0" lang="zh-CN" altLang="en-US" sz="9600" b="0" i="0" u="none" strike="noStrike" kern="1200" cap="none" spc="0" normalizeH="0" baseline="0" noProof="0" dirty="0">
              <a:ln>
                <a:noFill/>
              </a:ln>
              <a:solidFill>
                <a:srgbClr val="11B77C"/>
              </a:solidFill>
              <a:effectLst/>
              <a:uLnTx/>
              <a:uFillTx/>
              <a:latin typeface="Darrians Sexy Silhouettes 4" pitchFamily="2" charset="-122"/>
              <a:ea typeface="Darrians Sexy Silhouettes 4" pitchFamily="2" charset="-122"/>
              <a:cs typeface="+mn-cs"/>
            </a:endParaRPr>
          </a:p>
        </p:txBody>
      </p:sp>
      <p:sp>
        <p:nvSpPr>
          <p:cNvPr id="6" name="矩形 5"/>
          <p:cNvSpPr/>
          <p:nvPr/>
        </p:nvSpPr>
        <p:spPr>
          <a:xfrm>
            <a:off x="3854547" y="4918259"/>
            <a:ext cx="5064369" cy="891697"/>
          </a:xfrm>
          <a:prstGeom prst="rect">
            <a:avLst/>
          </a:prstGeom>
          <a:solidFill>
            <a:schemeClr val="bg1"/>
          </a:solidFill>
          <a:ln>
            <a:noFill/>
          </a:ln>
          <a:effectLst>
            <a:innerShdw blurRad="101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文本框 2"/>
          <p:cNvSpPr txBox="1"/>
          <p:nvPr/>
        </p:nvSpPr>
        <p:spPr>
          <a:xfrm>
            <a:off x="4414909" y="5211928"/>
            <a:ext cx="36435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11B77C"/>
                </a:solidFill>
                <a:effectLst/>
                <a:uLnTx/>
                <a:uFillTx/>
                <a:latin typeface="造字工房悦黑（非商用）纤细体" pitchFamily="50" charset="-122"/>
                <a:ea typeface="造字工房悦黑（非商用）纤细体" pitchFamily="50" charset="-122"/>
                <a:cs typeface="+mn-cs"/>
              </a:rPr>
              <a:t>产品攻城汪</a:t>
            </a:r>
            <a:r>
              <a:rPr kumimoji="0" lang="en-US" altLang="zh-CN" sz="2400" b="0" i="0" u="none" strike="noStrike" kern="1200" cap="none" spc="0" normalizeH="0" baseline="0" noProof="0" dirty="0" smtClean="0">
                <a:ln>
                  <a:noFill/>
                </a:ln>
                <a:solidFill>
                  <a:srgbClr val="11B77C"/>
                </a:solidFill>
                <a:effectLst/>
                <a:uLnTx/>
                <a:uFillTx/>
                <a:latin typeface="造字工房悦黑（非商用）纤细体" pitchFamily="50" charset="-122"/>
                <a:ea typeface="造字工房悦黑（非商用）纤细体" pitchFamily="50" charset="-122"/>
                <a:cs typeface="+mn-cs"/>
              </a:rPr>
              <a:t>	</a:t>
            </a:r>
            <a:r>
              <a:rPr kumimoji="0" lang="zh-CN" altLang="en-US" sz="2400" b="0" i="0" u="none" strike="noStrike" kern="1200" cap="none" spc="0" normalizeH="0" baseline="0" noProof="0" dirty="0" smtClean="0">
                <a:ln>
                  <a:noFill/>
                </a:ln>
                <a:solidFill>
                  <a:srgbClr val="11B77C"/>
                </a:solidFill>
                <a:effectLst/>
                <a:uLnTx/>
                <a:uFillTx/>
                <a:latin typeface="造字工房悦黑（非商用）纤细体" pitchFamily="50" charset="-122"/>
                <a:ea typeface="造字工房悦黑（非商用）纤细体" pitchFamily="50" charset="-122"/>
                <a:cs typeface="+mn-cs"/>
              </a:rPr>
              <a:t>二炮</a:t>
            </a:r>
            <a:endParaRPr kumimoji="0" lang="zh-CN" altLang="en-US" sz="2400" b="0" i="0" u="none" strike="noStrike" kern="1200" cap="none" spc="0" normalizeH="0" baseline="0" noProof="0" dirty="0">
              <a:ln>
                <a:noFill/>
              </a:ln>
              <a:solidFill>
                <a:srgbClr val="11B77C"/>
              </a:solidFill>
              <a:effectLst/>
              <a:uLnTx/>
              <a:uFillTx/>
              <a:latin typeface="造字工房悦黑（非商用）纤细体" pitchFamily="50" charset="-122"/>
              <a:ea typeface="造字工房悦黑（非商用）纤细体" pitchFamily="50" charset="-122"/>
              <a:cs typeface="+mn-cs"/>
            </a:endParaRPr>
          </a:p>
        </p:txBody>
      </p:sp>
    </p:spTree>
    <p:extLst>
      <p:ext uri="{BB962C8B-B14F-4D97-AF65-F5344CB8AC3E}">
        <p14:creationId xmlns:p14="http://schemas.microsoft.com/office/powerpoint/2010/main" val="941326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2784621" y="2874653"/>
            <a:ext cx="8857957" cy="830997"/>
          </a:xfrm>
          <a:prstGeom prst="rect">
            <a:avLst/>
          </a:prstGeom>
          <a:noFill/>
        </p:spPr>
        <p:txBody>
          <a:bodyPr wrap="square" rtlCol="0">
            <a:spAutoFit/>
          </a:bodyPr>
          <a:lstStyle/>
          <a:p>
            <a:pPr algn="ctr"/>
            <a:r>
              <a:rPr lang="zh-CN" altLang="en-US" sz="4800" dirty="0" smtClean="0">
                <a:solidFill>
                  <a:schemeClr val="bg1"/>
                </a:solidFill>
              </a:rPr>
              <a:t>“简单地说”</a:t>
            </a:r>
          </a:p>
        </p:txBody>
      </p:sp>
    </p:spTree>
    <p:extLst>
      <p:ext uri="{BB962C8B-B14F-4D97-AF65-F5344CB8AC3E}">
        <p14:creationId xmlns:p14="http://schemas.microsoft.com/office/powerpoint/2010/main" val="2086386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2784621" y="2874653"/>
            <a:ext cx="8857957" cy="830997"/>
          </a:xfrm>
          <a:prstGeom prst="rect">
            <a:avLst/>
          </a:prstGeom>
          <a:noFill/>
        </p:spPr>
        <p:txBody>
          <a:bodyPr wrap="square" rtlCol="0">
            <a:spAutoFit/>
          </a:bodyPr>
          <a:lstStyle/>
          <a:p>
            <a:pPr algn="ctr"/>
            <a:r>
              <a:rPr lang="zh-CN" altLang="en-US" sz="4800" dirty="0" smtClean="0">
                <a:solidFill>
                  <a:schemeClr val="bg1"/>
                </a:solidFill>
              </a:rPr>
              <a:t>“合作”</a:t>
            </a:r>
          </a:p>
        </p:txBody>
      </p:sp>
    </p:spTree>
    <p:extLst>
      <p:ext uri="{BB962C8B-B14F-4D97-AF65-F5344CB8AC3E}">
        <p14:creationId xmlns:p14="http://schemas.microsoft.com/office/powerpoint/2010/main" val="1382618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p:cNvSpPr txBox="1"/>
          <p:nvPr/>
        </p:nvSpPr>
        <p:spPr>
          <a:xfrm>
            <a:off x="3727156" y="2643821"/>
            <a:ext cx="6972887" cy="646331"/>
          </a:xfrm>
          <a:prstGeom prst="rect">
            <a:avLst/>
          </a:prstGeom>
          <a:noFill/>
        </p:spPr>
        <p:txBody>
          <a:bodyPr wrap="square" rtlCol="0">
            <a:spAutoFit/>
          </a:bodyPr>
          <a:lstStyle/>
          <a:p>
            <a:pPr algn="ctr"/>
            <a:r>
              <a:rPr lang="zh-CN" altLang="en-US" sz="3600" dirty="0" smtClean="0">
                <a:solidFill>
                  <a:schemeClr val="bg1"/>
                </a:solidFill>
                <a:latin typeface="造字工房悦黑（非商用）纤细体" pitchFamily="50" charset="-122"/>
                <a:ea typeface="造字工房悦黑（非商用）纤细体" pitchFamily="50" charset="-122"/>
              </a:rPr>
              <a:t>多次踩坑</a:t>
            </a:r>
            <a:r>
              <a:rPr lang="en-US" altLang="zh-CN" sz="3600" dirty="0" smtClean="0">
                <a:solidFill>
                  <a:schemeClr val="bg1"/>
                </a:solidFill>
                <a:latin typeface="造字工房悦黑（非商用）纤细体" pitchFamily="50" charset="-122"/>
                <a:ea typeface="造字工房悦黑（非商用）纤细体" pitchFamily="50" charset="-122"/>
              </a:rPr>
              <a:t>·</a:t>
            </a:r>
            <a:r>
              <a:rPr lang="zh-CN" altLang="en-US" sz="3600" dirty="0" smtClean="0">
                <a:solidFill>
                  <a:schemeClr val="bg1"/>
                </a:solidFill>
                <a:latin typeface="造字工房悦黑（非商用）纤细体" pitchFamily="50" charset="-122"/>
                <a:ea typeface="造字工房悦黑（非商用）纤细体" pitchFamily="50" charset="-122"/>
              </a:rPr>
              <a:t>攻过城的产品汪</a:t>
            </a:r>
          </a:p>
        </p:txBody>
      </p:sp>
      <p:sp>
        <p:nvSpPr>
          <p:cNvPr id="8" name="文本框 7"/>
          <p:cNvSpPr txBox="1"/>
          <p:nvPr/>
        </p:nvSpPr>
        <p:spPr>
          <a:xfrm>
            <a:off x="3727156" y="3585173"/>
            <a:ext cx="6972887" cy="646331"/>
          </a:xfrm>
          <a:prstGeom prst="rect">
            <a:avLst/>
          </a:prstGeom>
          <a:noFill/>
        </p:spPr>
        <p:txBody>
          <a:bodyPr wrap="square" rtlCol="0">
            <a:spAutoFit/>
          </a:bodyPr>
          <a:lstStyle/>
          <a:p>
            <a:pPr algn="ctr"/>
            <a:r>
              <a:rPr lang="zh-CN" altLang="en-US" sz="3600" dirty="0" smtClean="0">
                <a:solidFill>
                  <a:schemeClr val="bg1"/>
                </a:solidFill>
                <a:latin typeface="造字工房悦黑（非商用）纤细体" pitchFamily="50" charset="-122"/>
                <a:ea typeface="造字工房悦黑（非商用）纤细体" pitchFamily="50" charset="-122"/>
              </a:rPr>
              <a:t>二炮</a:t>
            </a:r>
          </a:p>
        </p:txBody>
      </p:sp>
    </p:spTree>
    <p:extLst>
      <p:ext uri="{BB962C8B-B14F-4D97-AF65-F5344CB8AC3E}">
        <p14:creationId xmlns:p14="http://schemas.microsoft.com/office/powerpoint/2010/main" val="3557577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046" y="2505671"/>
            <a:ext cx="2377440" cy="923330"/>
          </a:xfrm>
          <a:prstGeom prst="rect">
            <a:avLst/>
          </a:prstGeom>
          <a:noFill/>
        </p:spPr>
        <p:txBody>
          <a:bodyPr wrap="square" rtlCol="0">
            <a:spAutoFit/>
          </a:bodyPr>
          <a:lstStyle/>
          <a:p>
            <a:pPr algn="ctr"/>
            <a:r>
              <a:rPr lang="zh-CN" altLang="en-US" sz="5400" dirty="0">
                <a:solidFill>
                  <a:schemeClr val="bg1"/>
                </a:solidFill>
                <a:latin typeface="造字工房力黑（非商用）常规体" pitchFamily="50" charset="-122"/>
                <a:ea typeface="造字工房力黑（非商用）常规体" pitchFamily="50" charset="-122"/>
              </a:rPr>
              <a:t>前言</a:t>
            </a:r>
          </a:p>
        </p:txBody>
      </p:sp>
      <p:sp>
        <p:nvSpPr>
          <p:cNvPr id="4" name="文本框 3"/>
          <p:cNvSpPr txBox="1"/>
          <p:nvPr/>
        </p:nvSpPr>
        <p:spPr>
          <a:xfrm>
            <a:off x="787791" y="3429001"/>
            <a:ext cx="2222695" cy="369332"/>
          </a:xfrm>
          <a:prstGeom prst="rect">
            <a:avLst/>
          </a:prstGeom>
          <a:noFill/>
        </p:spPr>
        <p:txBody>
          <a:bodyPr wrap="square" rtlCol="0">
            <a:spAutoFit/>
          </a:bodyPr>
          <a:lstStyle/>
          <a:p>
            <a:pPr algn="ctr"/>
            <a:r>
              <a:rPr lang="en-US" altLang="zh-CN" dirty="0">
                <a:solidFill>
                  <a:schemeClr val="bg1"/>
                </a:solidFill>
                <a:latin typeface="造字工房力黑（非商用）常规体" pitchFamily="50" charset="-122"/>
                <a:ea typeface="造字工房力黑（非商用）常规体" pitchFamily="50" charset="-122"/>
              </a:rPr>
              <a:t>introduction</a:t>
            </a:r>
            <a:endParaRPr lang="zh-CN" altLang="en-US" dirty="0" smtClean="0">
              <a:solidFill>
                <a:schemeClr val="bg1"/>
              </a:solidFill>
              <a:latin typeface="造字工房力黑（非商用）常规体" pitchFamily="50" charset="-122"/>
              <a:ea typeface="造字工房力黑（非商用）常规体" pitchFamily="50" charset="-122"/>
            </a:endParaRPr>
          </a:p>
        </p:txBody>
      </p:sp>
      <p:sp>
        <p:nvSpPr>
          <p:cNvPr id="5" name="文本框 4"/>
          <p:cNvSpPr txBox="1"/>
          <p:nvPr/>
        </p:nvSpPr>
        <p:spPr>
          <a:xfrm>
            <a:off x="4431323" y="1205795"/>
            <a:ext cx="6988629" cy="4524315"/>
          </a:xfrm>
          <a:prstGeom prst="rect">
            <a:avLst/>
          </a:prstGeom>
          <a:noFill/>
        </p:spPr>
        <p:txBody>
          <a:bodyPr wrap="square" rtlCol="0">
            <a:spAutoFit/>
          </a:bodyPr>
          <a:lstStyle/>
          <a:p>
            <a:pPr>
              <a:lnSpc>
                <a:spcPct val="200000"/>
              </a:lnSpc>
            </a:pPr>
            <a:r>
              <a:rPr lang="en-US" altLang="zh-CN" dirty="0">
                <a:solidFill>
                  <a:srgbClr val="0C807A"/>
                </a:solidFill>
                <a:latin typeface="Bookman Old Style" panose="02050604050505020204" pitchFamily="18" charset="0"/>
              </a:rPr>
              <a:t> </a:t>
            </a:r>
            <a:r>
              <a:rPr lang="en-US" altLang="zh-CN" dirty="0" smtClean="0">
                <a:solidFill>
                  <a:srgbClr val="0C807A"/>
                </a:solidFill>
                <a:latin typeface="Bookman Old Style" panose="02050604050505020204" pitchFamily="18" charset="0"/>
              </a:rPr>
              <a:t> </a:t>
            </a:r>
            <a:r>
              <a:rPr lang="zh-CN" altLang="en-US" dirty="0" smtClean="0">
                <a:solidFill>
                  <a:srgbClr val="0C807A"/>
                </a:solidFill>
                <a:latin typeface="Bookman Old Style" panose="02050604050505020204" pitchFamily="18" charset="0"/>
              </a:rPr>
              <a:t>求是潮终于迎来了</a:t>
            </a:r>
            <a:r>
              <a:rPr lang="zh-CN" altLang="en-US" i="1" dirty="0" smtClean="0">
                <a:solidFill>
                  <a:srgbClr val="0C807A"/>
                </a:solidFill>
                <a:latin typeface="Bookman Old Style" panose="02050604050505020204" pitchFamily="18" charset="0"/>
              </a:rPr>
              <a:t>产技大联合时代</a:t>
            </a:r>
            <a:r>
              <a:rPr lang="zh-CN" altLang="en-US" dirty="0" smtClean="0">
                <a:solidFill>
                  <a:srgbClr val="0C807A"/>
                </a:solidFill>
                <a:latin typeface="Bookman Old Style" panose="02050604050505020204" pitchFamily="18" charset="0"/>
              </a:rPr>
              <a:t>，传说产品小朋友们都进入了神秘的站台，参与到了轰轰烈烈的产品研发当中去。</a:t>
            </a:r>
            <a:endParaRPr lang="en-US" altLang="zh-CN" dirty="0" smtClean="0">
              <a:solidFill>
                <a:srgbClr val="0C807A"/>
              </a:solidFill>
              <a:latin typeface="Bookman Old Style" panose="02050604050505020204" pitchFamily="18" charset="0"/>
            </a:endParaRPr>
          </a:p>
          <a:p>
            <a:pPr>
              <a:lnSpc>
                <a:spcPct val="200000"/>
              </a:lnSpc>
            </a:pPr>
            <a:r>
              <a:rPr lang="en-US" altLang="zh-CN" dirty="0">
                <a:solidFill>
                  <a:srgbClr val="0C807A"/>
                </a:solidFill>
                <a:latin typeface="Bookman Old Style" panose="02050604050505020204" pitchFamily="18" charset="0"/>
              </a:rPr>
              <a:t> </a:t>
            </a:r>
            <a:r>
              <a:rPr lang="en-US" altLang="zh-CN" dirty="0" smtClean="0">
                <a:solidFill>
                  <a:srgbClr val="0C807A"/>
                </a:solidFill>
                <a:latin typeface="Bookman Old Style" panose="02050604050505020204" pitchFamily="18" charset="0"/>
              </a:rPr>
              <a:t> </a:t>
            </a:r>
            <a:r>
              <a:rPr lang="zh-CN" altLang="en-US" dirty="0" smtClean="0">
                <a:solidFill>
                  <a:srgbClr val="0C807A"/>
                </a:solidFill>
                <a:latin typeface="Bookman Old Style" panose="02050604050505020204" pitchFamily="18" charset="0"/>
              </a:rPr>
              <a:t>本次内训旨在解决以下疑惑：</a:t>
            </a:r>
            <a:endParaRPr lang="en-US" altLang="zh-CN" dirty="0">
              <a:solidFill>
                <a:srgbClr val="0C807A"/>
              </a:solidFill>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产品研发流程是怎样的</a:t>
            </a:r>
            <a:endParaRPr lang="en-US" altLang="zh-CN" dirty="0" smtClean="0">
              <a:solidFill>
                <a:srgbClr val="0C807A"/>
              </a:solidFill>
              <a:effectLst>
                <a:outerShdw blurRad="38100" dist="38100" dir="2700000" algn="tl">
                  <a:srgbClr val="000000">
                    <a:alpha val="43137"/>
                  </a:srgbClr>
                </a:outerShdw>
              </a:effectLst>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产品汪在产品研发过程中该做什么</a:t>
            </a:r>
            <a:endParaRPr lang="en-US" altLang="zh-CN" dirty="0" smtClean="0">
              <a:solidFill>
                <a:srgbClr val="0C807A"/>
              </a:solidFill>
              <a:effectLst>
                <a:outerShdw blurRad="38100" dist="38100" dir="2700000" algn="tl">
                  <a:srgbClr val="000000">
                    <a:alpha val="43137"/>
                  </a:srgbClr>
                </a:outerShdw>
              </a:effectLst>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a:solidFill>
                  <a:srgbClr val="0C807A"/>
                </a:solidFill>
                <a:effectLst>
                  <a:outerShdw blurRad="38100" dist="38100" dir="2700000" algn="tl">
                    <a:srgbClr val="000000">
                      <a:alpha val="43137"/>
                    </a:srgbClr>
                  </a:outerShdw>
                </a:effectLst>
                <a:latin typeface="Bookman Old Style" panose="02050604050505020204" pitchFamily="18" charset="0"/>
              </a:rPr>
              <a:t>什么样</a:t>
            </a: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的产品汪是符合攻城狮和设计师的择偶标准的</a:t>
            </a:r>
            <a:endParaRPr lang="en-US" altLang="zh-CN" dirty="0" smtClean="0">
              <a:solidFill>
                <a:srgbClr val="0C807A"/>
              </a:solidFill>
              <a:effectLst>
                <a:outerShdw blurRad="38100" dist="38100" dir="2700000" algn="tl">
                  <a:srgbClr val="000000">
                    <a:alpha val="43137"/>
                  </a:srgbClr>
                </a:outerShdw>
              </a:effectLst>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什么样的产品汪是散发着迷人气质的</a:t>
            </a:r>
            <a:endParaRPr lang="en-US" altLang="zh-CN" dirty="0">
              <a:solidFill>
                <a:srgbClr val="0C807A"/>
              </a:solidFill>
              <a:effectLst>
                <a:outerShdw blurRad="38100" dist="38100" dir="2700000" algn="tl">
                  <a:srgbClr val="000000">
                    <a:alpha val="43137"/>
                  </a:srgbClr>
                </a:outerShdw>
              </a:effectLst>
              <a:latin typeface="Bookman Old Style" panose="02050604050505020204" pitchFamily="18" charset="0"/>
            </a:endParaRPr>
          </a:p>
          <a:p>
            <a:pPr>
              <a:lnSpc>
                <a:spcPct val="200000"/>
              </a:lnSpc>
            </a:pPr>
            <a:r>
              <a:rPr lang="en-US" altLang="zh-CN" dirty="0" smtClean="0">
                <a:solidFill>
                  <a:srgbClr val="0C807A"/>
                </a:solidFill>
                <a:latin typeface="Bookman Old Style" panose="02050604050505020204" pitchFamily="18" charset="0"/>
              </a:rPr>
              <a:t>  </a:t>
            </a:r>
            <a:r>
              <a:rPr lang="zh-CN" altLang="en-US" dirty="0" smtClean="0">
                <a:solidFill>
                  <a:srgbClr val="0C807A"/>
                </a:solidFill>
                <a:latin typeface="Bookman Old Style" panose="02050604050505020204" pitchFamily="18" charset="0"/>
              </a:rPr>
              <a:t>祝各位在做产品汪的日子里</a:t>
            </a:r>
            <a:r>
              <a:rPr lang="zh-CN" altLang="en-US" i="1" dirty="0" smtClean="0">
                <a:solidFill>
                  <a:srgbClr val="0C807A"/>
                </a:solidFill>
                <a:latin typeface="Bookman Old Style" panose="02050604050505020204" pitchFamily="18" charset="0"/>
              </a:rPr>
              <a:t>天天开心</a:t>
            </a:r>
            <a:r>
              <a:rPr lang="zh-CN" altLang="en-US" dirty="0" smtClean="0">
                <a:solidFill>
                  <a:srgbClr val="0C807A"/>
                </a:solidFill>
                <a:latin typeface="Bookman Old Style" panose="02050604050505020204" pitchFamily="18" charset="0"/>
              </a:rPr>
              <a:t>！</a:t>
            </a:r>
            <a:endParaRPr lang="en-US" altLang="zh-CN" dirty="0" smtClean="0">
              <a:solidFill>
                <a:srgbClr val="0C807A"/>
              </a:solidFill>
              <a:latin typeface="Bookman Old Style" panose="02050604050505020204" pitchFamily="18" charset="0"/>
            </a:endParaRPr>
          </a:p>
        </p:txBody>
      </p:sp>
    </p:spTree>
    <p:extLst>
      <p:ext uri="{BB962C8B-B14F-4D97-AF65-F5344CB8AC3E}">
        <p14:creationId xmlns:p14="http://schemas.microsoft.com/office/powerpoint/2010/main" val="95283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046" y="2505671"/>
            <a:ext cx="2377440" cy="923330"/>
          </a:xfrm>
          <a:prstGeom prst="rect">
            <a:avLst/>
          </a:prstGeom>
          <a:noFill/>
        </p:spPr>
        <p:txBody>
          <a:bodyPr wrap="square" rtlCol="0">
            <a:spAutoFit/>
          </a:bodyPr>
          <a:lstStyle/>
          <a:p>
            <a:pPr algn="ctr"/>
            <a:r>
              <a:rPr lang="zh-CN" altLang="en-US" sz="5400" dirty="0">
                <a:solidFill>
                  <a:schemeClr val="bg1"/>
                </a:solidFill>
                <a:latin typeface="造字工房力黑（非商用）常规体" pitchFamily="50" charset="-122"/>
                <a:ea typeface="造字工房力黑（非商用）常规体" pitchFamily="50" charset="-122"/>
              </a:rPr>
              <a:t>前言</a:t>
            </a:r>
          </a:p>
        </p:txBody>
      </p:sp>
      <p:sp>
        <p:nvSpPr>
          <p:cNvPr id="4" name="文本框 3"/>
          <p:cNvSpPr txBox="1"/>
          <p:nvPr/>
        </p:nvSpPr>
        <p:spPr>
          <a:xfrm>
            <a:off x="787791" y="3429001"/>
            <a:ext cx="2222695" cy="369332"/>
          </a:xfrm>
          <a:prstGeom prst="rect">
            <a:avLst/>
          </a:prstGeom>
          <a:noFill/>
        </p:spPr>
        <p:txBody>
          <a:bodyPr wrap="square" rtlCol="0">
            <a:spAutoFit/>
          </a:bodyPr>
          <a:lstStyle/>
          <a:p>
            <a:pPr algn="ctr"/>
            <a:r>
              <a:rPr lang="en-US" altLang="zh-CN" dirty="0">
                <a:solidFill>
                  <a:schemeClr val="bg1"/>
                </a:solidFill>
                <a:latin typeface="造字工房力黑（非商用）常规体" pitchFamily="50" charset="-122"/>
                <a:ea typeface="造字工房力黑（非商用）常规体" pitchFamily="50" charset="-122"/>
              </a:rPr>
              <a:t>introduction</a:t>
            </a:r>
            <a:endParaRPr lang="zh-CN" altLang="en-US" dirty="0" smtClean="0">
              <a:solidFill>
                <a:schemeClr val="bg1"/>
              </a:solidFill>
              <a:latin typeface="造字工房力黑（非商用）常规体" pitchFamily="50" charset="-122"/>
              <a:ea typeface="造字工房力黑（非商用）常规体" pitchFamily="50" charset="-122"/>
            </a:endParaRPr>
          </a:p>
        </p:txBody>
      </p:sp>
      <p:sp>
        <p:nvSpPr>
          <p:cNvPr id="5" name="文本框 4"/>
          <p:cNvSpPr txBox="1"/>
          <p:nvPr/>
        </p:nvSpPr>
        <p:spPr>
          <a:xfrm>
            <a:off x="4276579" y="2059395"/>
            <a:ext cx="7780438" cy="2739211"/>
          </a:xfrm>
          <a:prstGeom prst="rect">
            <a:avLst/>
          </a:prstGeom>
          <a:noFill/>
        </p:spPr>
        <p:txBody>
          <a:bodyPr wrap="square" rtlCol="0">
            <a:spAutoFit/>
          </a:bodyPr>
          <a:lstStyle/>
          <a:p>
            <a:pPr>
              <a:lnSpc>
                <a:spcPct val="200000"/>
              </a:lnSpc>
            </a:pPr>
            <a:r>
              <a:rPr lang="en-US" altLang="zh-CN" dirty="0" smtClean="0">
                <a:solidFill>
                  <a:srgbClr val="0C807A"/>
                </a:solidFill>
                <a:latin typeface="Bell MT" panose="02020503060305020303" pitchFamily="18" charset="0"/>
              </a:rPr>
              <a:t>Created by </a:t>
            </a:r>
          </a:p>
          <a:p>
            <a:pPr lvl="2">
              <a:lnSpc>
                <a:spcPct val="200000"/>
              </a:lnSpc>
            </a:pPr>
            <a:r>
              <a:rPr lang="en-US" altLang="zh-CN" sz="4800" dirty="0" smtClean="0">
                <a:solidFill>
                  <a:srgbClr val="0C807A"/>
                </a:solidFill>
                <a:latin typeface="Matura MT Script Capitals" panose="03020802060602070202" pitchFamily="66" charset="0"/>
              </a:rPr>
              <a:t>Two Boom</a:t>
            </a:r>
          </a:p>
          <a:p>
            <a:pPr lvl="2">
              <a:lnSpc>
                <a:spcPct val="200000"/>
              </a:lnSpc>
            </a:pPr>
            <a:r>
              <a:rPr lang="en-US" altLang="zh-CN" sz="2000" dirty="0" smtClean="0">
                <a:solidFill>
                  <a:srgbClr val="0C807A"/>
                </a:solidFill>
                <a:latin typeface="Gill Sans MT" panose="020B0502020104020203" pitchFamily="34" charset="0"/>
              </a:rPr>
              <a:t>a dog fallen in a lot of traps and a PM loving coding</a:t>
            </a:r>
          </a:p>
        </p:txBody>
      </p:sp>
    </p:spTree>
    <p:extLst>
      <p:ext uri="{BB962C8B-B14F-4D97-AF65-F5344CB8AC3E}">
        <p14:creationId xmlns:p14="http://schemas.microsoft.com/office/powerpoint/2010/main" val="13615831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046" y="2505671"/>
            <a:ext cx="2377440" cy="923330"/>
          </a:xfrm>
          <a:prstGeom prst="rect">
            <a:avLst/>
          </a:prstGeom>
          <a:noFill/>
        </p:spPr>
        <p:txBody>
          <a:bodyPr wrap="square" rtlCol="0">
            <a:spAutoFit/>
          </a:bodyPr>
          <a:lstStyle/>
          <a:p>
            <a:pPr algn="ctr"/>
            <a:r>
              <a:rPr lang="zh-CN" altLang="en-US" sz="5400" dirty="0" smtClean="0">
                <a:solidFill>
                  <a:schemeClr val="bg1"/>
                </a:solidFill>
                <a:latin typeface="造字工房力黑（非商用）常规体" pitchFamily="50" charset="-122"/>
                <a:ea typeface="造字工房力黑（非商用）常规体" pitchFamily="50" charset="-122"/>
              </a:rPr>
              <a:t>概览</a:t>
            </a:r>
            <a:endParaRPr lang="zh-CN" altLang="en-US" sz="5400" dirty="0">
              <a:solidFill>
                <a:schemeClr val="bg1"/>
              </a:solidFill>
              <a:latin typeface="造字工房力黑（非商用）常规体" pitchFamily="50" charset="-122"/>
              <a:ea typeface="造字工房力黑（非商用）常规体" pitchFamily="50" charset="-122"/>
            </a:endParaRPr>
          </a:p>
        </p:txBody>
      </p:sp>
      <p:sp>
        <p:nvSpPr>
          <p:cNvPr id="4" name="文本框 3"/>
          <p:cNvSpPr txBox="1"/>
          <p:nvPr/>
        </p:nvSpPr>
        <p:spPr>
          <a:xfrm>
            <a:off x="710419" y="3429001"/>
            <a:ext cx="2222695" cy="369332"/>
          </a:xfrm>
          <a:prstGeom prst="rect">
            <a:avLst/>
          </a:prstGeom>
          <a:noFill/>
        </p:spPr>
        <p:txBody>
          <a:bodyPr wrap="square" rtlCol="0">
            <a:spAutoFit/>
          </a:bodyPr>
          <a:lstStyle/>
          <a:p>
            <a:pPr algn="ctr"/>
            <a:r>
              <a:rPr lang="en-US" altLang="zh-CN" dirty="0" smtClean="0">
                <a:solidFill>
                  <a:schemeClr val="bg1"/>
                </a:solidFill>
                <a:latin typeface="造字工房力黑（非商用）常规体" pitchFamily="50" charset="-122"/>
                <a:ea typeface="造字工房力黑（非商用）常规体" pitchFamily="50" charset="-122"/>
              </a:rPr>
              <a:t>overview</a:t>
            </a:r>
            <a:endParaRPr lang="zh-CN" altLang="en-US" dirty="0" smtClean="0">
              <a:solidFill>
                <a:schemeClr val="bg1"/>
              </a:solidFill>
              <a:latin typeface="造字工房力黑（非商用）常规体" pitchFamily="50" charset="-122"/>
              <a:ea typeface="造字工房力黑（非商用）常规体" pitchFamily="50" charset="-122"/>
            </a:endParaRPr>
          </a:p>
        </p:txBody>
      </p:sp>
      <p:sp>
        <p:nvSpPr>
          <p:cNvPr id="5" name="文本框 4"/>
          <p:cNvSpPr txBox="1"/>
          <p:nvPr/>
        </p:nvSpPr>
        <p:spPr>
          <a:xfrm>
            <a:off x="5683016" y="5355649"/>
            <a:ext cx="4883384" cy="830997"/>
          </a:xfrm>
          <a:prstGeom prst="rect">
            <a:avLst/>
          </a:prstGeom>
          <a:noFill/>
        </p:spPr>
        <p:txBody>
          <a:bodyPr wrap="square" rtlCol="0">
            <a:spAutoFit/>
          </a:bodyPr>
          <a:lstStyle/>
          <a:p>
            <a:pPr>
              <a:lnSpc>
                <a:spcPct val="150000"/>
              </a:lnSpc>
            </a:pPr>
            <a:r>
              <a:rPr lang="zh-CN" altLang="en-US" sz="3200" spc="600" dirty="0" smtClean="0">
                <a:solidFill>
                  <a:srgbClr val="0C807A"/>
                </a:solidFill>
                <a:latin typeface="造字工房悦黑（非商用）纤细体" pitchFamily="50" charset="-122"/>
                <a:ea typeface="造字工房悦黑（非商用）纤细体" pitchFamily="50" charset="-122"/>
              </a:rPr>
              <a:t>嘻嘻我讲太快了</a:t>
            </a:r>
            <a:endParaRPr lang="en-US" altLang="zh-CN" sz="3200" spc="600" dirty="0" smtClean="0">
              <a:solidFill>
                <a:srgbClr val="0C807A"/>
              </a:solidFill>
              <a:latin typeface="造字工房悦黑（非商用）纤细体" pitchFamily="50" charset="-122"/>
              <a:ea typeface="造字工房悦黑（非商用）纤细体" pitchFamily="50" charset="-122"/>
            </a:endParaRPr>
          </a:p>
        </p:txBody>
      </p:sp>
      <p:sp>
        <p:nvSpPr>
          <p:cNvPr id="8" name="矩形 7"/>
          <p:cNvSpPr/>
          <p:nvPr/>
        </p:nvSpPr>
        <p:spPr>
          <a:xfrm>
            <a:off x="5726558" y="587769"/>
            <a:ext cx="3108543" cy="830997"/>
          </a:xfrm>
          <a:prstGeom prst="rect">
            <a:avLst/>
          </a:prstGeom>
        </p:spPr>
        <p:txBody>
          <a:bodyPr wrap="none">
            <a:spAutoFit/>
          </a:bodyPr>
          <a:lstStyle/>
          <a:p>
            <a:pPr>
              <a:lnSpc>
                <a:spcPct val="150000"/>
              </a:lnSpc>
            </a:pPr>
            <a:r>
              <a:rPr lang="zh-CN" altLang="en-US" sz="3200" spc="600" dirty="0">
                <a:solidFill>
                  <a:srgbClr val="0C807A"/>
                </a:solidFill>
                <a:latin typeface="造字工房悦黑（非商用）纤细体" pitchFamily="50" charset="-122"/>
                <a:ea typeface="造字工房悦黑（非商用）纤细体" pitchFamily="50" charset="-122"/>
              </a:rPr>
              <a:t>产品开发流程</a:t>
            </a:r>
            <a:endParaRPr lang="en-US" altLang="zh-CN" sz="3200" spc="600" dirty="0">
              <a:solidFill>
                <a:srgbClr val="0C807A"/>
              </a:solidFill>
              <a:latin typeface="造字工房悦黑（非商用）纤细体" pitchFamily="50" charset="-122"/>
              <a:ea typeface="造字工房悦黑（非商用）纤细体" pitchFamily="50" charset="-122"/>
            </a:endParaRPr>
          </a:p>
        </p:txBody>
      </p:sp>
      <p:sp>
        <p:nvSpPr>
          <p:cNvPr id="9" name="矩形 8"/>
          <p:cNvSpPr/>
          <p:nvPr/>
        </p:nvSpPr>
        <p:spPr>
          <a:xfrm>
            <a:off x="5726558" y="2177062"/>
            <a:ext cx="3595856" cy="830997"/>
          </a:xfrm>
          <a:prstGeom prst="rect">
            <a:avLst/>
          </a:prstGeom>
        </p:spPr>
        <p:txBody>
          <a:bodyPr wrap="none">
            <a:spAutoFit/>
          </a:bodyPr>
          <a:lstStyle/>
          <a:p>
            <a:pPr>
              <a:lnSpc>
                <a:spcPct val="150000"/>
              </a:lnSpc>
            </a:pPr>
            <a:r>
              <a:rPr lang="zh-CN" altLang="en-US" sz="3200" spc="600" dirty="0" smtClean="0">
                <a:solidFill>
                  <a:srgbClr val="0C807A"/>
                </a:solidFill>
                <a:latin typeface="造字工房悦黑（非商用）纤细体" pitchFamily="50" charset="-122"/>
                <a:ea typeface="造字工房悦黑（非商用）纤细体" pitchFamily="50" charset="-122"/>
              </a:rPr>
              <a:t>开发中的产品汪</a:t>
            </a:r>
            <a:endParaRPr lang="en-US" altLang="zh-CN" sz="3200" spc="600" dirty="0">
              <a:solidFill>
                <a:srgbClr val="0C807A"/>
              </a:solidFill>
              <a:latin typeface="造字工房悦黑（非商用）纤细体" pitchFamily="50" charset="-122"/>
              <a:ea typeface="造字工房悦黑（非商用）纤细体" pitchFamily="50" charset="-122"/>
            </a:endParaRPr>
          </a:p>
        </p:txBody>
      </p:sp>
      <p:sp>
        <p:nvSpPr>
          <p:cNvPr id="10" name="矩形 9"/>
          <p:cNvSpPr/>
          <p:nvPr/>
        </p:nvSpPr>
        <p:spPr>
          <a:xfrm>
            <a:off x="5726558" y="3766355"/>
            <a:ext cx="3595856" cy="830997"/>
          </a:xfrm>
          <a:prstGeom prst="rect">
            <a:avLst/>
          </a:prstGeom>
        </p:spPr>
        <p:txBody>
          <a:bodyPr wrap="none">
            <a:spAutoFit/>
          </a:bodyPr>
          <a:lstStyle/>
          <a:p>
            <a:pPr>
              <a:lnSpc>
                <a:spcPct val="150000"/>
              </a:lnSpc>
            </a:pPr>
            <a:r>
              <a:rPr lang="zh-CN" altLang="en-US" sz="3200" spc="600" dirty="0" smtClean="0">
                <a:solidFill>
                  <a:srgbClr val="0C807A"/>
                </a:solidFill>
                <a:latin typeface="造字工房悦黑（非商用）纤细体" pitchFamily="50" charset="-122"/>
                <a:ea typeface="造字工房悦黑（非商用）纤细体" pitchFamily="50" charset="-122"/>
              </a:rPr>
              <a:t>维护中的产品汪</a:t>
            </a:r>
            <a:endParaRPr lang="en-US" altLang="zh-CN" sz="3200" spc="600" dirty="0">
              <a:solidFill>
                <a:srgbClr val="0C807A"/>
              </a:solidFill>
              <a:latin typeface="造字工房悦黑（非商用）纤细体" pitchFamily="50" charset="-122"/>
              <a:ea typeface="造字工房悦黑（非商用）纤细体" pitchFamily="50" charset="-122"/>
            </a:endParaRPr>
          </a:p>
        </p:txBody>
      </p:sp>
      <p:cxnSp>
        <p:nvCxnSpPr>
          <p:cNvPr id="14" name="直接连接符 13"/>
          <p:cNvCxnSpPr/>
          <p:nvPr/>
        </p:nvCxnSpPr>
        <p:spPr>
          <a:xfrm flipH="1" flipV="1">
            <a:off x="5259978" y="1003267"/>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5259978" y="5786409"/>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259978" y="2597648"/>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5259978" y="4192029"/>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59978" y="587769"/>
            <a:ext cx="0" cy="5598877"/>
          </a:xfrm>
          <a:prstGeom prst="line">
            <a:avLst/>
          </a:prstGeom>
          <a:ln w="301625">
            <a:solidFill>
              <a:srgbClr val="11B7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28406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548469" y="3429001"/>
            <a:ext cx="1219200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548469" y="1"/>
            <a:ext cx="1219200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046" y="2505671"/>
            <a:ext cx="2377440" cy="923330"/>
          </a:xfrm>
          <a:prstGeom prst="rect">
            <a:avLst/>
          </a:prstGeom>
          <a:noFill/>
        </p:spPr>
        <p:txBody>
          <a:bodyPr wrap="square" rtlCol="0">
            <a:spAutoFit/>
          </a:bodyPr>
          <a:lstStyle/>
          <a:p>
            <a:pPr algn="ctr"/>
            <a:r>
              <a:rPr lang="zh-CN" altLang="en-US" sz="5400" dirty="0" smtClean="0">
                <a:solidFill>
                  <a:schemeClr val="bg1"/>
                </a:solidFill>
                <a:latin typeface="造字工房力黑（非商用）常规体" pitchFamily="50" charset="-122"/>
                <a:ea typeface="造字工房力黑（非商用）常规体" pitchFamily="50" charset="-122"/>
              </a:rPr>
              <a:t>概览</a:t>
            </a:r>
            <a:endParaRPr lang="zh-CN" altLang="en-US" sz="5400" dirty="0">
              <a:solidFill>
                <a:schemeClr val="bg1"/>
              </a:solidFill>
              <a:latin typeface="造字工房力黑（非商用）常规体" pitchFamily="50" charset="-122"/>
              <a:ea typeface="造字工房力黑（非商用）常规体" pitchFamily="50" charset="-122"/>
            </a:endParaRPr>
          </a:p>
        </p:txBody>
      </p:sp>
      <p:sp>
        <p:nvSpPr>
          <p:cNvPr id="4" name="文本框 3"/>
          <p:cNvSpPr txBox="1"/>
          <p:nvPr/>
        </p:nvSpPr>
        <p:spPr>
          <a:xfrm>
            <a:off x="710419" y="3429001"/>
            <a:ext cx="2222695" cy="369332"/>
          </a:xfrm>
          <a:prstGeom prst="rect">
            <a:avLst/>
          </a:prstGeom>
          <a:noFill/>
        </p:spPr>
        <p:txBody>
          <a:bodyPr wrap="square" rtlCol="0">
            <a:spAutoFit/>
          </a:bodyPr>
          <a:lstStyle/>
          <a:p>
            <a:pPr algn="ctr"/>
            <a:r>
              <a:rPr lang="en-US" altLang="zh-CN" dirty="0" smtClean="0">
                <a:solidFill>
                  <a:schemeClr val="bg1"/>
                </a:solidFill>
                <a:latin typeface="造字工房力黑（非商用）常规体" pitchFamily="50" charset="-122"/>
                <a:ea typeface="造字工房力黑（非商用）常规体" pitchFamily="50" charset="-122"/>
              </a:rPr>
              <a:t>overview</a:t>
            </a:r>
            <a:endParaRPr lang="zh-CN" altLang="en-US" dirty="0" smtClean="0">
              <a:solidFill>
                <a:schemeClr val="bg1"/>
              </a:solidFill>
              <a:latin typeface="造字工房力黑（非商用）常规体" pitchFamily="50" charset="-122"/>
              <a:ea typeface="造字工房力黑（非商用）常规体" pitchFamily="50" charset="-122"/>
            </a:endParaRPr>
          </a:p>
        </p:txBody>
      </p:sp>
      <p:sp>
        <p:nvSpPr>
          <p:cNvPr id="5" name="文本框 4"/>
          <p:cNvSpPr txBox="1"/>
          <p:nvPr/>
        </p:nvSpPr>
        <p:spPr>
          <a:xfrm>
            <a:off x="5683016" y="5355649"/>
            <a:ext cx="4883384" cy="830997"/>
          </a:xfrm>
          <a:prstGeom prst="rect">
            <a:avLst/>
          </a:prstGeom>
          <a:noFill/>
        </p:spPr>
        <p:txBody>
          <a:bodyPr wrap="square" rtlCol="0">
            <a:spAutoFit/>
          </a:bodyPr>
          <a:lstStyle/>
          <a:p>
            <a:pPr>
              <a:lnSpc>
                <a:spcPct val="150000"/>
              </a:lnSpc>
            </a:pPr>
            <a:r>
              <a:rPr lang="zh-CN" altLang="en-US" sz="3200" spc="600" dirty="0" smtClean="0">
                <a:solidFill>
                  <a:srgbClr val="0C807A"/>
                </a:solidFill>
                <a:latin typeface="造字工房悦黑（非商用）纤细体" pitchFamily="50" charset="-122"/>
                <a:ea typeface="造字工房悦黑（非商用）纤细体" pitchFamily="50" charset="-122"/>
              </a:rPr>
              <a:t>嘻嘻我讲太快了</a:t>
            </a:r>
            <a:endParaRPr lang="en-US" altLang="zh-CN" sz="3200" spc="600" dirty="0" smtClean="0">
              <a:solidFill>
                <a:srgbClr val="0C807A"/>
              </a:solidFill>
              <a:latin typeface="造字工房悦黑（非商用）纤细体" pitchFamily="50" charset="-122"/>
              <a:ea typeface="造字工房悦黑（非商用）纤细体" pitchFamily="50" charset="-122"/>
            </a:endParaRPr>
          </a:p>
        </p:txBody>
      </p:sp>
      <p:sp>
        <p:nvSpPr>
          <p:cNvPr id="8" name="矩形 7"/>
          <p:cNvSpPr/>
          <p:nvPr/>
        </p:nvSpPr>
        <p:spPr>
          <a:xfrm>
            <a:off x="5726558" y="587769"/>
            <a:ext cx="3108543" cy="830997"/>
          </a:xfrm>
          <a:prstGeom prst="rect">
            <a:avLst/>
          </a:prstGeom>
        </p:spPr>
        <p:txBody>
          <a:bodyPr wrap="none">
            <a:spAutoFit/>
          </a:bodyPr>
          <a:lstStyle/>
          <a:p>
            <a:pPr>
              <a:lnSpc>
                <a:spcPct val="150000"/>
              </a:lnSpc>
            </a:pPr>
            <a:r>
              <a:rPr lang="zh-CN" altLang="en-US" sz="3200" spc="600" dirty="0">
                <a:solidFill>
                  <a:srgbClr val="0C807A"/>
                </a:solidFill>
                <a:latin typeface="造字工房悦黑（非商用）纤细体" pitchFamily="50" charset="-122"/>
                <a:ea typeface="造字工房悦黑（非商用）纤细体" pitchFamily="50" charset="-122"/>
              </a:rPr>
              <a:t>产品开发流程</a:t>
            </a:r>
            <a:endParaRPr lang="en-US" altLang="zh-CN" sz="3200" spc="600" dirty="0">
              <a:solidFill>
                <a:srgbClr val="0C807A"/>
              </a:solidFill>
              <a:latin typeface="造字工房悦黑（非商用）纤细体" pitchFamily="50" charset="-122"/>
              <a:ea typeface="造字工房悦黑（非商用）纤细体" pitchFamily="50" charset="-122"/>
            </a:endParaRPr>
          </a:p>
        </p:txBody>
      </p:sp>
      <p:sp>
        <p:nvSpPr>
          <p:cNvPr id="9" name="矩形 8"/>
          <p:cNvSpPr/>
          <p:nvPr/>
        </p:nvSpPr>
        <p:spPr>
          <a:xfrm>
            <a:off x="5726558" y="2177062"/>
            <a:ext cx="3595856" cy="769441"/>
          </a:xfrm>
          <a:prstGeom prst="rect">
            <a:avLst/>
          </a:prstGeom>
        </p:spPr>
        <p:txBody>
          <a:bodyPr wrap="none">
            <a:spAutoFit/>
          </a:bodyPr>
          <a:lstStyle/>
          <a:p>
            <a:pPr>
              <a:lnSpc>
                <a:spcPct val="150000"/>
              </a:lnSpc>
            </a:pPr>
            <a:r>
              <a:rPr lang="zh-CN" altLang="en-US" sz="3200" spc="600" dirty="0">
                <a:solidFill>
                  <a:srgbClr val="0C807A"/>
                </a:solidFill>
                <a:latin typeface="造字工房悦黑（非商用）纤细体" pitchFamily="50" charset="-122"/>
                <a:ea typeface="造字工房悦黑（非商用）纤细体" pitchFamily="50" charset="-122"/>
              </a:rPr>
              <a:t>开发中的产品汪</a:t>
            </a:r>
            <a:endParaRPr lang="en-US" altLang="zh-CN" sz="3200" spc="600" dirty="0">
              <a:solidFill>
                <a:srgbClr val="0C807A"/>
              </a:solidFill>
              <a:latin typeface="造字工房悦黑（非商用）纤细体" pitchFamily="50" charset="-122"/>
              <a:ea typeface="造字工房悦黑（非商用）纤细体" pitchFamily="50" charset="-122"/>
            </a:endParaRPr>
          </a:p>
        </p:txBody>
      </p:sp>
      <p:sp>
        <p:nvSpPr>
          <p:cNvPr id="10" name="矩形 9"/>
          <p:cNvSpPr/>
          <p:nvPr/>
        </p:nvSpPr>
        <p:spPr>
          <a:xfrm>
            <a:off x="5726558" y="3766355"/>
            <a:ext cx="3595856" cy="769441"/>
          </a:xfrm>
          <a:prstGeom prst="rect">
            <a:avLst/>
          </a:prstGeom>
        </p:spPr>
        <p:txBody>
          <a:bodyPr wrap="none">
            <a:spAutoFit/>
          </a:bodyPr>
          <a:lstStyle/>
          <a:p>
            <a:pPr>
              <a:lnSpc>
                <a:spcPct val="150000"/>
              </a:lnSpc>
            </a:pPr>
            <a:r>
              <a:rPr lang="zh-CN" altLang="en-US" sz="3200" spc="600" dirty="0">
                <a:solidFill>
                  <a:srgbClr val="0C807A"/>
                </a:solidFill>
                <a:latin typeface="造字工房悦黑（非商用）纤细体" pitchFamily="50" charset="-122"/>
                <a:ea typeface="造字工房悦黑（非商用）纤细体" pitchFamily="50" charset="-122"/>
              </a:rPr>
              <a:t>维护中的产品汪</a:t>
            </a:r>
            <a:endParaRPr lang="en-US" altLang="zh-CN" sz="3200" spc="600" dirty="0">
              <a:solidFill>
                <a:srgbClr val="0C807A"/>
              </a:solidFill>
              <a:latin typeface="造字工房悦黑（非商用）纤细体" pitchFamily="50" charset="-122"/>
              <a:ea typeface="造字工房悦黑（非商用）纤细体" pitchFamily="50" charset="-122"/>
            </a:endParaRPr>
          </a:p>
        </p:txBody>
      </p:sp>
      <p:cxnSp>
        <p:nvCxnSpPr>
          <p:cNvPr id="14" name="直接连接符 13"/>
          <p:cNvCxnSpPr/>
          <p:nvPr/>
        </p:nvCxnSpPr>
        <p:spPr>
          <a:xfrm flipH="1" flipV="1">
            <a:off x="5259978" y="1003267"/>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5259978" y="5786409"/>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5259978" y="2597648"/>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5259978" y="4192029"/>
            <a:ext cx="466580" cy="1"/>
          </a:xfrm>
          <a:prstGeom prst="line">
            <a:avLst/>
          </a:prstGeom>
          <a:ln w="19050">
            <a:solidFill>
              <a:srgbClr val="0C807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59978" y="587769"/>
            <a:ext cx="0" cy="5598877"/>
          </a:xfrm>
          <a:prstGeom prst="line">
            <a:avLst/>
          </a:prstGeom>
          <a:ln w="301625">
            <a:solidFill>
              <a:srgbClr val="11B77C"/>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3725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3725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86085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64" presetClass="path" presetSubtype="0" accel="49333" fill="hold" grpId="0" nodeType="withEffect" p14:presetBounceEnd="61333">
                                      <p:stCondLst>
                                        <p:cond delay="0"/>
                                      </p:stCondLst>
                                      <p:childTnLst>
                                        <p:animMotion origin="layout" path="M 1.875E-6 0 L 1.875E-6 -0.16435 " pathEditMode="relative" rAng="0" ptsTypes="AA" p14:bounceEnd="61333">
                                          <p:cBhvr>
                                            <p:cTn id="39" dur="750" fill="hold"/>
                                            <p:tgtEl>
                                              <p:spTgt spid="18"/>
                                            </p:tgtEl>
                                            <p:attrNameLst>
                                              <p:attrName>ppt_x</p:attrName>
                                              <p:attrName>ppt_y</p:attrName>
                                            </p:attrNameLst>
                                          </p:cBhvr>
                                          <p:rCtr x="0" y="-8218"/>
                                        </p:animMotion>
                                      </p:childTnLst>
                                    </p:cTn>
                                  </p:par>
                                  <p:par>
                                    <p:cTn id="40" presetID="42" presetClass="path" presetSubtype="0" accel="50000" fill="hold" grpId="0" nodeType="withEffect" p14:presetBounceEnd="61333">
                                      <p:stCondLst>
                                        <p:cond delay="0"/>
                                      </p:stCondLst>
                                      <p:childTnLst>
                                        <p:animMotion origin="layout" path="M 0 0 L 0 0.25 E" pathEditMode="relative" ptsTypes="" p14:bounceEnd="61333">
                                          <p:cBhvr>
                                            <p:cTn id="41" dur="750" fill="hold"/>
                                            <p:tgtEl>
                                              <p:spTgt spid="20"/>
                                            </p:tgtEl>
                                            <p:attrNameLst>
                                              <p:attrName>ppt_x</p:attrName>
                                              <p:attrName>ppt_y</p:attrName>
                                            </p:attrNameLst>
                                          </p:cBhvr>
                                        </p:animMotion>
                                      </p:childTnLst>
                                    </p:cTn>
                                  </p:par>
                                </p:childTnLst>
                              </p:cTn>
                            </p:par>
                            <p:par>
                              <p:cTn id="42" fill="hold">
                                <p:stCondLst>
                                  <p:cond delay="750"/>
                                </p:stCondLst>
                                <p:childTnLst>
                                  <p:par>
                                    <p:cTn id="43" presetID="1" presetClass="entr" presetSubtype="0" fill="hold" grpId="1" nodeType="after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par>
                              <p:cTn id="47" fill="hold">
                                <p:stCondLst>
                                  <p:cond delay="750"/>
                                </p:stCondLst>
                                <p:childTnLst>
                                  <p:par>
                                    <p:cTn id="48" presetID="63" presetClass="path" presetSubtype="0" accel="50000" decel="50000" fill="hold" grpId="2" nodeType="afterEffect">
                                      <p:stCondLst>
                                        <p:cond delay="0"/>
                                      </p:stCondLst>
                                      <p:childTnLst>
                                        <p:animMotion origin="layout" path="M -4.16667E-6 1.85185E-6 L 0.83803 1.85185E-6 " pathEditMode="relative" rAng="0" ptsTypes="AA">
                                          <p:cBhvr>
                                            <p:cTn id="49" dur="2000" fill="hold"/>
                                            <p:tgtEl>
                                              <p:spTgt spid="21"/>
                                            </p:tgtEl>
                                            <p:attrNameLst>
                                              <p:attrName>ppt_x</p:attrName>
                                              <p:attrName>ppt_y</p:attrName>
                                            </p:attrNameLst>
                                          </p:cBhvr>
                                          <p:rCtr x="41901" y="0"/>
                                        </p:animMotion>
                                      </p:childTnLst>
                                    </p:cTn>
                                  </p:par>
                                  <p:par>
                                    <p:cTn id="50" presetID="63" presetClass="path" presetSubtype="0" accel="50000" decel="50000" fill="hold" grpId="1" nodeType="withEffect">
                                      <p:stCondLst>
                                        <p:cond delay="0"/>
                                      </p:stCondLst>
                                      <p:childTnLst>
                                        <p:animMotion origin="layout" path="M -4.16667E-6 1.85185E-6 L 0.70261 1.85185E-6 " pathEditMode="relative" rAng="0" ptsTypes="AA">
                                          <p:cBhvr>
                                            <p:cTn id="51" dur="2000" fill="hold"/>
                                            <p:tgtEl>
                                              <p:spTgt spid="22"/>
                                            </p:tgtEl>
                                            <p:attrNameLst>
                                              <p:attrName>ppt_x</p:attrName>
                                              <p:attrName>ppt_y</p:attrName>
                                            </p:attrNameLst>
                                          </p:cBhvr>
                                          <p:rCtr x="3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3" grpId="0"/>
          <p:bldP spid="4" grpId="0"/>
          <p:bldP spid="5" grpId="0"/>
          <p:bldP spid="8" grpId="0"/>
          <p:bldP spid="9" grpId="0"/>
          <p:bldP spid="10" grpId="0"/>
          <p:bldP spid="21" grpId="1" animBg="1"/>
          <p:bldP spid="21" grpId="2" animBg="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64" presetClass="path" presetSubtype="0" accel="49333" fill="hold" grpId="0" nodeType="withEffect">
                                      <p:stCondLst>
                                        <p:cond delay="0"/>
                                      </p:stCondLst>
                                      <p:childTnLst>
                                        <p:animMotion origin="layout" path="M 1.875E-6 0 L 1.875E-6 -0.16435 " pathEditMode="relative" rAng="0" ptsTypes="AA">
                                          <p:cBhvr>
                                            <p:cTn id="39" dur="750" fill="hold"/>
                                            <p:tgtEl>
                                              <p:spTgt spid="18"/>
                                            </p:tgtEl>
                                            <p:attrNameLst>
                                              <p:attrName>ppt_x</p:attrName>
                                              <p:attrName>ppt_y</p:attrName>
                                            </p:attrNameLst>
                                          </p:cBhvr>
                                          <p:rCtr x="0" y="-8218"/>
                                        </p:animMotion>
                                      </p:childTnLst>
                                    </p:cTn>
                                  </p:par>
                                  <p:par>
                                    <p:cTn id="40" presetID="42" presetClass="path" presetSubtype="0" accel="50000" fill="hold" grpId="0" nodeType="withEffect">
                                      <p:stCondLst>
                                        <p:cond delay="0"/>
                                      </p:stCondLst>
                                      <p:childTnLst>
                                        <p:animMotion origin="layout" path="M 0 0 L 0 0.25 E" pathEditMode="relative" ptsTypes="">
                                          <p:cBhvr>
                                            <p:cTn id="41" dur="750" fill="hold"/>
                                            <p:tgtEl>
                                              <p:spTgt spid="20"/>
                                            </p:tgtEl>
                                            <p:attrNameLst>
                                              <p:attrName>ppt_x</p:attrName>
                                              <p:attrName>ppt_y</p:attrName>
                                            </p:attrNameLst>
                                          </p:cBhvr>
                                        </p:animMotion>
                                      </p:childTnLst>
                                    </p:cTn>
                                  </p:par>
                                </p:childTnLst>
                              </p:cTn>
                            </p:par>
                            <p:par>
                              <p:cTn id="42" fill="hold">
                                <p:stCondLst>
                                  <p:cond delay="750"/>
                                </p:stCondLst>
                                <p:childTnLst>
                                  <p:par>
                                    <p:cTn id="43" presetID="1" presetClass="entr" presetSubtype="0" fill="hold" grpId="1" nodeType="after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par>
                              <p:cTn id="47" fill="hold">
                                <p:stCondLst>
                                  <p:cond delay="750"/>
                                </p:stCondLst>
                                <p:childTnLst>
                                  <p:par>
                                    <p:cTn id="48" presetID="63" presetClass="path" presetSubtype="0" accel="50000" decel="50000" fill="hold" grpId="2" nodeType="afterEffect">
                                      <p:stCondLst>
                                        <p:cond delay="0"/>
                                      </p:stCondLst>
                                      <p:childTnLst>
                                        <p:animMotion origin="layout" path="M -4.16667E-6 1.85185E-6 L 0.83803 1.85185E-6 " pathEditMode="relative" rAng="0" ptsTypes="AA">
                                          <p:cBhvr>
                                            <p:cTn id="49" dur="2000" fill="hold"/>
                                            <p:tgtEl>
                                              <p:spTgt spid="21"/>
                                            </p:tgtEl>
                                            <p:attrNameLst>
                                              <p:attrName>ppt_x</p:attrName>
                                              <p:attrName>ppt_y</p:attrName>
                                            </p:attrNameLst>
                                          </p:cBhvr>
                                          <p:rCtr x="41901" y="0"/>
                                        </p:animMotion>
                                      </p:childTnLst>
                                    </p:cTn>
                                  </p:par>
                                  <p:par>
                                    <p:cTn id="50" presetID="63" presetClass="path" presetSubtype="0" accel="50000" decel="50000" fill="hold" grpId="1" nodeType="withEffect">
                                      <p:stCondLst>
                                        <p:cond delay="0"/>
                                      </p:stCondLst>
                                      <p:childTnLst>
                                        <p:animMotion origin="layout" path="M -4.16667E-6 1.85185E-6 L 0.70261 1.85185E-6 " pathEditMode="relative" rAng="0" ptsTypes="AA">
                                          <p:cBhvr>
                                            <p:cTn id="51" dur="2000" fill="hold"/>
                                            <p:tgtEl>
                                              <p:spTgt spid="22"/>
                                            </p:tgtEl>
                                            <p:attrNameLst>
                                              <p:attrName>ppt_x</p:attrName>
                                              <p:attrName>ppt_y</p:attrName>
                                            </p:attrNameLst>
                                          </p:cBhvr>
                                          <p:rCtr x="351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3" grpId="0"/>
          <p:bldP spid="4" grpId="0"/>
          <p:bldP spid="5" grpId="0"/>
          <p:bldP spid="8" grpId="0"/>
          <p:bldP spid="9" grpId="0"/>
          <p:bldP spid="10" grpId="0"/>
          <p:bldP spid="21" grpId="1" animBg="1"/>
          <p:bldP spid="21" grpId="2" animBg="1"/>
          <p:bldP spid="22" grpId="0" animBg="1"/>
          <p:bldP spid="22" grpId="1"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9102" y="3214986"/>
            <a:ext cx="8131127" cy="830997"/>
          </a:xfrm>
          <a:prstGeom prst="rect">
            <a:avLst/>
          </a:prstGeom>
          <a:noFill/>
        </p:spPr>
        <p:txBody>
          <a:bodyPr wrap="square" rtlCol="0">
            <a:spAutoFit/>
          </a:bodyPr>
          <a:lstStyle/>
          <a:p>
            <a:pPr algn="ctr"/>
            <a:r>
              <a:rPr lang="en-US" altLang="zh-CN" sz="4800" dirty="0" smtClean="0">
                <a:solidFill>
                  <a:srgbClr val="0D9162"/>
                </a:solidFill>
              </a:rPr>
              <a:t>Chapter One </a:t>
            </a:r>
            <a:r>
              <a:rPr lang="zh-CN" altLang="en-US" sz="4800" dirty="0" smtClean="0">
                <a:solidFill>
                  <a:srgbClr val="0D9162"/>
                </a:solidFill>
              </a:rPr>
              <a:t>产品开发流程</a:t>
            </a:r>
          </a:p>
        </p:txBody>
      </p:sp>
      <p:sp>
        <p:nvSpPr>
          <p:cNvPr id="8" name="矩形 7"/>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95" y="3192896"/>
            <a:ext cx="3250794" cy="3250794"/>
          </a:xfrm>
          <a:prstGeom prst="rect">
            <a:avLst/>
          </a:prstGeom>
        </p:spPr>
      </p:pic>
      <p:grpSp>
        <p:nvGrpSpPr>
          <p:cNvPr id="10" name="组合 9"/>
          <p:cNvGrpSpPr/>
          <p:nvPr/>
        </p:nvGrpSpPr>
        <p:grpSpPr>
          <a:xfrm>
            <a:off x="-126609" y="1585304"/>
            <a:ext cx="964809" cy="3491081"/>
            <a:chOff x="-126609" y="1585304"/>
            <a:chExt cx="964809" cy="3491081"/>
          </a:xfrm>
        </p:grpSpPr>
        <p:sp>
          <p:nvSpPr>
            <p:cNvPr id="11" name="矩形 10"/>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35381" y="1585304"/>
              <a:ext cx="615553"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产品开发流程</a:t>
              </a:r>
            </a:p>
          </p:txBody>
        </p:sp>
      </p:grpSp>
    </p:spTree>
    <p:extLst>
      <p:ext uri="{BB962C8B-B14F-4D97-AF65-F5344CB8AC3E}">
        <p14:creationId xmlns:p14="http://schemas.microsoft.com/office/powerpoint/2010/main" val="13912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14:presetBounceEnd="42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2000">
                                          <p:cBhvr additive="base">
                                            <p:cTn id="20" dur="500" fill="hold"/>
                                            <p:tgtEl>
                                              <p:spTgt spid="10"/>
                                            </p:tgtEl>
                                            <p:attrNameLst>
                                              <p:attrName>ppt_x</p:attrName>
                                            </p:attrNameLst>
                                          </p:cBhvr>
                                          <p:tavLst>
                                            <p:tav tm="0">
                                              <p:val>
                                                <p:strVal val="0-#ppt_w/2"/>
                                              </p:val>
                                            </p:tav>
                                            <p:tav tm="100000">
                                              <p:val>
                                                <p:strVal val="#ppt_x"/>
                                              </p:val>
                                            </p:tav>
                                          </p:tavLst>
                                        </p:anim>
                                        <p:anim calcmode="lin" valueType="num" p14:bounceEnd="42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095" y="3192896"/>
            <a:ext cx="3250794" cy="3250794"/>
          </a:xfrm>
          <a:prstGeom prst="rect">
            <a:avLst/>
          </a:prstGeom>
        </p:spPr>
      </p:pic>
      <p:sp>
        <p:nvSpPr>
          <p:cNvPr id="4" name="云形标注 3"/>
          <p:cNvSpPr/>
          <p:nvPr/>
        </p:nvSpPr>
        <p:spPr>
          <a:xfrm>
            <a:off x="3910818" y="436100"/>
            <a:ext cx="4812830" cy="3224596"/>
          </a:xfrm>
          <a:prstGeom prst="cloudCallou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爆炸形 1 10"/>
          <p:cNvSpPr/>
          <p:nvPr/>
        </p:nvSpPr>
        <p:spPr>
          <a:xfrm>
            <a:off x="6369708" y="870627"/>
            <a:ext cx="1139483" cy="1139483"/>
          </a:xfrm>
          <a:prstGeom prst="irregularSeal1">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爆炸形 1 13"/>
          <p:cNvSpPr/>
          <p:nvPr/>
        </p:nvSpPr>
        <p:spPr>
          <a:xfrm>
            <a:off x="5632703" y="1252003"/>
            <a:ext cx="758107" cy="758107"/>
          </a:xfrm>
          <a:prstGeom prst="irregularSeal1">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爆炸形 1 14"/>
          <p:cNvSpPr/>
          <p:nvPr/>
        </p:nvSpPr>
        <p:spPr>
          <a:xfrm>
            <a:off x="6560395" y="1821745"/>
            <a:ext cx="758107" cy="758107"/>
          </a:xfrm>
          <a:prstGeom prst="irregularSeal1">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5" name="组合 34"/>
          <p:cNvGrpSpPr/>
          <p:nvPr/>
        </p:nvGrpSpPr>
        <p:grpSpPr>
          <a:xfrm>
            <a:off x="5390468" y="870627"/>
            <a:ext cx="2353940" cy="2159944"/>
            <a:chOff x="5390468" y="870627"/>
            <a:chExt cx="2353940" cy="2159944"/>
          </a:xfrm>
        </p:grpSpPr>
        <p:sp>
          <p:nvSpPr>
            <p:cNvPr id="32" name="云形 31"/>
            <p:cNvSpPr/>
            <p:nvPr/>
          </p:nvSpPr>
          <p:spPr>
            <a:xfrm>
              <a:off x="6369708" y="870627"/>
              <a:ext cx="1374700" cy="1374700"/>
            </a:xfrm>
            <a:prstGeom prst="cloud">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云形 32"/>
            <p:cNvSpPr/>
            <p:nvPr/>
          </p:nvSpPr>
          <p:spPr>
            <a:xfrm>
              <a:off x="5390468" y="1441531"/>
              <a:ext cx="760428" cy="760428"/>
            </a:xfrm>
            <a:prstGeom prst="cloud">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云形 33"/>
            <p:cNvSpPr/>
            <p:nvPr/>
          </p:nvSpPr>
          <p:spPr>
            <a:xfrm>
              <a:off x="6180181" y="2270143"/>
              <a:ext cx="760428" cy="760428"/>
            </a:xfrm>
            <a:prstGeom prst="cloud">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6" name="组合 45"/>
          <p:cNvGrpSpPr/>
          <p:nvPr/>
        </p:nvGrpSpPr>
        <p:grpSpPr>
          <a:xfrm>
            <a:off x="5543511" y="1218119"/>
            <a:ext cx="1756100" cy="1540476"/>
            <a:chOff x="5543511" y="1218119"/>
            <a:chExt cx="1756100" cy="1540476"/>
          </a:xfrm>
        </p:grpSpPr>
        <p:sp>
          <p:nvSpPr>
            <p:cNvPr id="37" name="六边形 36"/>
            <p:cNvSpPr/>
            <p:nvPr/>
          </p:nvSpPr>
          <p:spPr>
            <a:xfrm rot="20206047">
              <a:off x="6091488" y="1706594"/>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六边形 39"/>
            <p:cNvSpPr/>
            <p:nvPr/>
          </p:nvSpPr>
          <p:spPr>
            <a:xfrm rot="20206047">
              <a:off x="6423278" y="1255876"/>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六边形 40"/>
            <p:cNvSpPr/>
            <p:nvPr/>
          </p:nvSpPr>
          <p:spPr>
            <a:xfrm rot="20206047">
              <a:off x="6664956" y="1758103"/>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六边形 41"/>
            <p:cNvSpPr/>
            <p:nvPr/>
          </p:nvSpPr>
          <p:spPr>
            <a:xfrm rot="20206047">
              <a:off x="6327231" y="2204983"/>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六边形 42"/>
            <p:cNvSpPr/>
            <p:nvPr/>
          </p:nvSpPr>
          <p:spPr>
            <a:xfrm rot="20206047">
              <a:off x="5748339" y="2167830"/>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六边形 43"/>
            <p:cNvSpPr/>
            <p:nvPr/>
          </p:nvSpPr>
          <p:spPr>
            <a:xfrm rot="20206047">
              <a:off x="5543511" y="1664875"/>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六边形 44"/>
            <p:cNvSpPr/>
            <p:nvPr/>
          </p:nvSpPr>
          <p:spPr>
            <a:xfrm rot="20206047">
              <a:off x="5880007" y="1218119"/>
              <a:ext cx="634655" cy="553612"/>
            </a:xfrm>
            <a:prstGeom prst="hexagon">
              <a:avLst/>
            </a:prstGeom>
            <a:solidFill>
              <a:srgbClr val="FFFF00"/>
            </a:solidFill>
            <a:ln w="22225" cmpd="sng">
              <a:solidFill>
                <a:srgbClr val="11B7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48" name="竖卷形 47"/>
          <p:cNvSpPr/>
          <p:nvPr/>
        </p:nvSpPr>
        <p:spPr>
          <a:xfrm>
            <a:off x="4820802" y="564242"/>
            <a:ext cx="3647511" cy="3700404"/>
          </a:xfrm>
          <a:prstGeom prst="verticalScroll">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55" name="组合 54"/>
          <p:cNvGrpSpPr/>
          <p:nvPr/>
        </p:nvGrpSpPr>
        <p:grpSpPr>
          <a:xfrm>
            <a:off x="-126609" y="1585304"/>
            <a:ext cx="964809" cy="3491081"/>
            <a:chOff x="-126609" y="1585304"/>
            <a:chExt cx="964809" cy="3491081"/>
          </a:xfrm>
        </p:grpSpPr>
        <p:sp>
          <p:nvSpPr>
            <p:cNvPr id="50" name="矩形 49"/>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p:cNvSpPr txBox="1"/>
            <p:nvPr/>
          </p:nvSpPr>
          <p:spPr>
            <a:xfrm>
              <a:off x="35381" y="1585304"/>
              <a:ext cx="615553"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产品开发流程</a:t>
              </a:r>
            </a:p>
          </p:txBody>
        </p:sp>
      </p:grpSp>
      <p:sp>
        <p:nvSpPr>
          <p:cNvPr id="49" name="太阳形 48"/>
          <p:cNvSpPr/>
          <p:nvPr/>
        </p:nvSpPr>
        <p:spPr>
          <a:xfrm>
            <a:off x="4820802" y="552146"/>
            <a:ext cx="3712500" cy="3712500"/>
          </a:xfrm>
          <a:prstGeom prst="sun">
            <a:avLst/>
          </a:prstGeom>
          <a:solidFill>
            <a:srgbClr val="FFFF0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6" name="图片 55"/>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tretch>
            <a:fillRect/>
          </a:stretch>
        </p:blipFill>
        <p:spPr>
          <a:xfrm>
            <a:off x="-116870" y="502455"/>
            <a:ext cx="12400339" cy="5944115"/>
          </a:xfrm>
          <a:prstGeom prst="rect">
            <a:avLst/>
          </a:prstGeom>
          <a:effectLst/>
        </p:spPr>
      </p:pic>
      <p:grpSp>
        <p:nvGrpSpPr>
          <p:cNvPr id="59" name="组合 58"/>
          <p:cNvGrpSpPr/>
          <p:nvPr/>
        </p:nvGrpSpPr>
        <p:grpSpPr>
          <a:xfrm>
            <a:off x="1603829" y="1655374"/>
            <a:ext cx="8984343" cy="3408232"/>
            <a:chOff x="1603829" y="1655374"/>
            <a:chExt cx="8984343" cy="3408232"/>
          </a:xfrm>
        </p:grpSpPr>
        <p:sp>
          <p:nvSpPr>
            <p:cNvPr id="57" name="矩形 56"/>
            <p:cNvSpPr/>
            <p:nvPr/>
          </p:nvSpPr>
          <p:spPr>
            <a:xfrm>
              <a:off x="1603829" y="1655374"/>
              <a:ext cx="8984343" cy="3408232"/>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文本框 57"/>
            <p:cNvSpPr txBox="1"/>
            <p:nvPr/>
          </p:nvSpPr>
          <p:spPr>
            <a:xfrm>
              <a:off x="2583543" y="2824171"/>
              <a:ext cx="702491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想法</a:t>
              </a:r>
              <a:r>
                <a:rPr kumimoji="0" lang="en-US" altLang="zh-CN" sz="4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-&gt;PRD-&gt;</a:t>
              </a:r>
              <a:r>
                <a:rPr kumimoji="0" lang="zh-CN" altLang="en-US" sz="4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原型</a:t>
              </a:r>
            </a:p>
          </p:txBody>
        </p:sp>
      </p:grpSp>
    </p:spTree>
    <p:extLst>
      <p:ext uri="{BB962C8B-B14F-4D97-AF65-F5344CB8AC3E}">
        <p14:creationId xmlns:p14="http://schemas.microsoft.com/office/powerpoint/2010/main" val="2963915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childTnLst>
                                </p:cTn>
                              </p:par>
                              <p:par>
                                <p:cTn id="17" presetID="27" presetClass="emph" presetSubtype="0" repeatCount="7000" fill="remove" grpId="1" nodeType="withEffect">
                                  <p:stCondLst>
                                    <p:cond delay="0"/>
                                  </p:stCondLst>
                                  <p:childTnLst>
                                    <p:animClr clrSpc="rgb" dir="cw">
                                      <p:cBhvr override="childStyle">
                                        <p:cTn id="18" dur="125" autoRev="1" fill="remove"/>
                                        <p:tgtEl>
                                          <p:spTgt spid="11"/>
                                        </p:tgtEl>
                                        <p:attrNameLst>
                                          <p:attrName>style.color</p:attrName>
                                        </p:attrNameLst>
                                      </p:cBhvr>
                                      <p:to>
                                        <a:schemeClr val="bg1"/>
                                      </p:to>
                                    </p:animClr>
                                    <p:animClr clrSpc="rgb" dir="cw">
                                      <p:cBhvr>
                                        <p:cTn id="19" dur="125" autoRev="1" fill="remove"/>
                                        <p:tgtEl>
                                          <p:spTgt spid="11"/>
                                        </p:tgtEl>
                                        <p:attrNameLst>
                                          <p:attrName>fillcolor</p:attrName>
                                        </p:attrNameLst>
                                      </p:cBhvr>
                                      <p:to>
                                        <a:schemeClr val="bg1"/>
                                      </p:to>
                                    </p:animClr>
                                    <p:set>
                                      <p:cBhvr>
                                        <p:cTn id="20" dur="125" autoRev="1" fill="remove"/>
                                        <p:tgtEl>
                                          <p:spTgt spid="11"/>
                                        </p:tgtEl>
                                        <p:attrNameLst>
                                          <p:attrName>fill.type</p:attrName>
                                        </p:attrNameLst>
                                      </p:cBhvr>
                                      <p:to>
                                        <p:strVal val="solid"/>
                                      </p:to>
                                    </p:set>
                                    <p:set>
                                      <p:cBhvr>
                                        <p:cTn id="21" dur="125" autoRev="1" fill="remove"/>
                                        <p:tgtEl>
                                          <p:spTgt spid="11"/>
                                        </p:tgtEl>
                                        <p:attrNameLst>
                                          <p:attrName>fill.on</p:attrName>
                                        </p:attrNameLst>
                                      </p:cBhvr>
                                      <p:to>
                                        <p:strVal val="true"/>
                                      </p:to>
                                    </p:set>
                                  </p:childTnLst>
                                </p:cTn>
                              </p:par>
                              <p:par>
                                <p:cTn id="22" presetID="27" presetClass="emph" presetSubtype="0" repeatCount="7000" fill="remove" grpId="1" nodeType="withEffect">
                                  <p:stCondLst>
                                    <p:cond delay="0"/>
                                  </p:stCondLst>
                                  <p:childTnLst>
                                    <p:animClr clrSpc="rgb" dir="cw">
                                      <p:cBhvr override="childStyle">
                                        <p:cTn id="23" dur="125" autoRev="1" fill="remove"/>
                                        <p:tgtEl>
                                          <p:spTgt spid="14"/>
                                        </p:tgtEl>
                                        <p:attrNameLst>
                                          <p:attrName>style.color</p:attrName>
                                        </p:attrNameLst>
                                      </p:cBhvr>
                                      <p:to>
                                        <a:schemeClr val="bg1"/>
                                      </p:to>
                                    </p:animClr>
                                    <p:animClr clrSpc="rgb" dir="cw">
                                      <p:cBhvr>
                                        <p:cTn id="24" dur="125" autoRev="1" fill="remove"/>
                                        <p:tgtEl>
                                          <p:spTgt spid="14"/>
                                        </p:tgtEl>
                                        <p:attrNameLst>
                                          <p:attrName>fillcolor</p:attrName>
                                        </p:attrNameLst>
                                      </p:cBhvr>
                                      <p:to>
                                        <a:schemeClr val="bg1"/>
                                      </p:to>
                                    </p:animClr>
                                    <p:set>
                                      <p:cBhvr>
                                        <p:cTn id="25" dur="125" autoRev="1" fill="remove"/>
                                        <p:tgtEl>
                                          <p:spTgt spid="14"/>
                                        </p:tgtEl>
                                        <p:attrNameLst>
                                          <p:attrName>fill.type</p:attrName>
                                        </p:attrNameLst>
                                      </p:cBhvr>
                                      <p:to>
                                        <p:strVal val="solid"/>
                                      </p:to>
                                    </p:set>
                                    <p:set>
                                      <p:cBhvr>
                                        <p:cTn id="26" dur="125" autoRev="1" fill="remove"/>
                                        <p:tgtEl>
                                          <p:spTgt spid="14"/>
                                        </p:tgtEl>
                                        <p:attrNameLst>
                                          <p:attrName>fill.on</p:attrName>
                                        </p:attrNameLst>
                                      </p:cBhvr>
                                      <p:to>
                                        <p:strVal val="true"/>
                                      </p:to>
                                    </p:set>
                                  </p:childTnLst>
                                </p:cTn>
                              </p:par>
                              <p:par>
                                <p:cTn id="27" presetID="27" presetClass="emph" presetSubtype="0" repeatCount="7000" fill="remove" grpId="1" nodeType="withEffect">
                                  <p:stCondLst>
                                    <p:cond delay="0"/>
                                  </p:stCondLst>
                                  <p:childTnLst>
                                    <p:animClr clrSpc="rgb" dir="cw">
                                      <p:cBhvr override="childStyle">
                                        <p:cTn id="28" dur="125" autoRev="1" fill="remove"/>
                                        <p:tgtEl>
                                          <p:spTgt spid="15"/>
                                        </p:tgtEl>
                                        <p:attrNameLst>
                                          <p:attrName>style.color</p:attrName>
                                        </p:attrNameLst>
                                      </p:cBhvr>
                                      <p:to>
                                        <a:schemeClr val="bg1"/>
                                      </p:to>
                                    </p:animClr>
                                    <p:animClr clrSpc="rgb" dir="cw">
                                      <p:cBhvr>
                                        <p:cTn id="29" dur="125" autoRev="1" fill="remove"/>
                                        <p:tgtEl>
                                          <p:spTgt spid="15"/>
                                        </p:tgtEl>
                                        <p:attrNameLst>
                                          <p:attrName>fillcolor</p:attrName>
                                        </p:attrNameLst>
                                      </p:cBhvr>
                                      <p:to>
                                        <a:schemeClr val="bg1"/>
                                      </p:to>
                                    </p:animClr>
                                    <p:set>
                                      <p:cBhvr>
                                        <p:cTn id="30" dur="125" autoRev="1" fill="remove"/>
                                        <p:tgtEl>
                                          <p:spTgt spid="15"/>
                                        </p:tgtEl>
                                        <p:attrNameLst>
                                          <p:attrName>fill.type</p:attrName>
                                        </p:attrNameLst>
                                      </p:cBhvr>
                                      <p:to>
                                        <p:strVal val="solid"/>
                                      </p:to>
                                    </p:set>
                                    <p:set>
                                      <p:cBhvr>
                                        <p:cTn id="31" dur="125" autoRev="1" fill="remove"/>
                                        <p:tgtEl>
                                          <p:spTgt spid="15"/>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2"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grpId="2"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xit" presetSubtype="0" fill="hold" nodeType="clickEffect">
                                  <p:stCondLst>
                                    <p:cond delay="0"/>
                                  </p:stCondLst>
                                  <p:childTnLst>
                                    <p:animEffect transition="out" filter="fade">
                                      <p:cBhvr>
                                        <p:cTn id="49" dur="1000"/>
                                        <p:tgtEl>
                                          <p:spTgt spid="35"/>
                                        </p:tgtEl>
                                      </p:cBhvr>
                                    </p:animEffect>
                                    <p:anim calcmode="lin" valueType="num">
                                      <p:cBhvr>
                                        <p:cTn id="50" dur="1000"/>
                                        <p:tgtEl>
                                          <p:spTgt spid="3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1" dur="1000"/>
                                        <p:tgtEl>
                                          <p:spTgt spid="35"/>
                                        </p:tgtEl>
                                        <p:attrNameLst>
                                          <p:attrName>ppt_h</p:attrName>
                                        </p:attrNameLst>
                                      </p:cBhvr>
                                      <p:tavLst>
                                        <p:tav tm="0">
                                          <p:val>
                                            <p:strVal val="ppt_h"/>
                                          </p:val>
                                        </p:tav>
                                        <p:tav tm="100000">
                                          <p:val>
                                            <p:strVal val="ppt_h"/>
                                          </p:val>
                                        </p:tav>
                                      </p:tavLst>
                                    </p:anim>
                                    <p:set>
                                      <p:cBhvr>
                                        <p:cTn id="52" dur="1" fill="hold">
                                          <p:stCondLst>
                                            <p:cond delay="999"/>
                                          </p:stCondLst>
                                        </p:cTn>
                                        <p:tgtEl>
                                          <p:spTgt spid="35"/>
                                        </p:tgtEl>
                                        <p:attrNameLst>
                                          <p:attrName>style.visibility</p:attrName>
                                        </p:attrNameLst>
                                      </p:cBhvr>
                                      <p:to>
                                        <p:strVal val="hidden"/>
                                      </p:to>
                                    </p:set>
                                  </p:childTnLst>
                                </p:cTn>
                              </p:par>
                              <p:par>
                                <p:cTn id="53" presetID="45"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ppt_w</p:attrName>
                                        </p:attrNameLst>
                                      </p:cBhvr>
                                      <p:tavLst>
                                        <p:tav tm="0" fmla="#ppt_w*sin(2.5*pi*$)">
                                          <p:val>
                                            <p:fltVal val="0"/>
                                          </p:val>
                                        </p:tav>
                                        <p:tav tm="100000">
                                          <p:val>
                                            <p:fltVal val="1"/>
                                          </p:val>
                                        </p:tav>
                                      </p:tavLst>
                                    </p:anim>
                                    <p:anim calcmode="lin" valueType="num">
                                      <p:cBhvr>
                                        <p:cTn id="57" dur="1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31" presetClass="exit" presetSubtype="0" fill="hold" nodeType="clickEffect">
                                  <p:stCondLst>
                                    <p:cond delay="0"/>
                                  </p:stCondLst>
                                  <p:childTnLst>
                                    <p:anim calcmode="lin" valueType="num">
                                      <p:cBhvr>
                                        <p:cTn id="61" dur="1000"/>
                                        <p:tgtEl>
                                          <p:spTgt spid="46"/>
                                        </p:tgtEl>
                                        <p:attrNameLst>
                                          <p:attrName>ppt_w</p:attrName>
                                        </p:attrNameLst>
                                      </p:cBhvr>
                                      <p:tavLst>
                                        <p:tav tm="0">
                                          <p:val>
                                            <p:strVal val="ppt_w"/>
                                          </p:val>
                                        </p:tav>
                                        <p:tav tm="100000">
                                          <p:val>
                                            <p:fltVal val="0"/>
                                          </p:val>
                                        </p:tav>
                                      </p:tavLst>
                                    </p:anim>
                                    <p:anim calcmode="lin" valueType="num">
                                      <p:cBhvr>
                                        <p:cTn id="62" dur="1000"/>
                                        <p:tgtEl>
                                          <p:spTgt spid="46"/>
                                        </p:tgtEl>
                                        <p:attrNameLst>
                                          <p:attrName>ppt_h</p:attrName>
                                        </p:attrNameLst>
                                      </p:cBhvr>
                                      <p:tavLst>
                                        <p:tav tm="0">
                                          <p:val>
                                            <p:strVal val="ppt_h"/>
                                          </p:val>
                                        </p:tav>
                                        <p:tav tm="100000">
                                          <p:val>
                                            <p:fltVal val="0"/>
                                          </p:val>
                                        </p:tav>
                                      </p:tavLst>
                                    </p:anim>
                                    <p:anim calcmode="lin" valueType="num">
                                      <p:cBhvr>
                                        <p:cTn id="63" dur="1000"/>
                                        <p:tgtEl>
                                          <p:spTgt spid="46"/>
                                        </p:tgtEl>
                                        <p:attrNameLst>
                                          <p:attrName>style.rotation</p:attrName>
                                        </p:attrNameLst>
                                      </p:cBhvr>
                                      <p:tavLst>
                                        <p:tav tm="0">
                                          <p:val>
                                            <p:fltVal val="0"/>
                                          </p:val>
                                        </p:tav>
                                        <p:tav tm="100000">
                                          <p:val>
                                            <p:fltVal val="90"/>
                                          </p:val>
                                        </p:tav>
                                      </p:tavLst>
                                    </p:anim>
                                    <p:animEffect transition="out" filter="fade">
                                      <p:cBhvr>
                                        <p:cTn id="64" dur="1000"/>
                                        <p:tgtEl>
                                          <p:spTgt spid="46"/>
                                        </p:tgtEl>
                                      </p:cBhvr>
                                    </p:animEffect>
                                    <p:set>
                                      <p:cBhvr>
                                        <p:cTn id="65" dur="1" fill="hold">
                                          <p:stCondLst>
                                            <p:cond delay="999"/>
                                          </p:stCondLst>
                                        </p:cTn>
                                        <p:tgtEl>
                                          <p:spTgt spid="46"/>
                                        </p:tgtEl>
                                        <p:attrNameLst>
                                          <p:attrName>style.visibility</p:attrName>
                                        </p:attrNameLst>
                                      </p:cBhvr>
                                      <p:to>
                                        <p:strVal val="hidden"/>
                                      </p:to>
                                    </p:set>
                                  </p:childTnLst>
                                </p:cTn>
                              </p:par>
                              <p:par>
                                <p:cTn id="66" presetID="31" presetClass="exit" presetSubtype="0" fill="hold" grpId="1" nodeType="withEffect">
                                  <p:stCondLst>
                                    <p:cond delay="0"/>
                                  </p:stCondLst>
                                  <p:childTnLst>
                                    <p:anim calcmode="lin" valueType="num">
                                      <p:cBhvr>
                                        <p:cTn id="67" dur="1000"/>
                                        <p:tgtEl>
                                          <p:spTgt spid="4"/>
                                        </p:tgtEl>
                                        <p:attrNameLst>
                                          <p:attrName>ppt_w</p:attrName>
                                        </p:attrNameLst>
                                      </p:cBhvr>
                                      <p:tavLst>
                                        <p:tav tm="0">
                                          <p:val>
                                            <p:strVal val="ppt_w"/>
                                          </p:val>
                                        </p:tav>
                                        <p:tav tm="100000">
                                          <p:val>
                                            <p:fltVal val="0"/>
                                          </p:val>
                                        </p:tav>
                                      </p:tavLst>
                                    </p:anim>
                                    <p:anim calcmode="lin" valueType="num">
                                      <p:cBhvr>
                                        <p:cTn id="68" dur="1000"/>
                                        <p:tgtEl>
                                          <p:spTgt spid="4"/>
                                        </p:tgtEl>
                                        <p:attrNameLst>
                                          <p:attrName>ppt_h</p:attrName>
                                        </p:attrNameLst>
                                      </p:cBhvr>
                                      <p:tavLst>
                                        <p:tav tm="0">
                                          <p:val>
                                            <p:strVal val="ppt_h"/>
                                          </p:val>
                                        </p:tav>
                                        <p:tav tm="100000">
                                          <p:val>
                                            <p:fltVal val="0"/>
                                          </p:val>
                                        </p:tav>
                                      </p:tavLst>
                                    </p:anim>
                                    <p:anim calcmode="lin" valueType="num">
                                      <p:cBhvr>
                                        <p:cTn id="69" dur="1000"/>
                                        <p:tgtEl>
                                          <p:spTgt spid="4"/>
                                        </p:tgtEl>
                                        <p:attrNameLst>
                                          <p:attrName>style.rotation</p:attrName>
                                        </p:attrNameLst>
                                      </p:cBhvr>
                                      <p:tavLst>
                                        <p:tav tm="0">
                                          <p:val>
                                            <p:fltVal val="0"/>
                                          </p:val>
                                        </p:tav>
                                        <p:tav tm="100000">
                                          <p:val>
                                            <p:fltVal val="90"/>
                                          </p:val>
                                        </p:tav>
                                      </p:tavLst>
                                    </p:anim>
                                    <p:animEffect transition="out" filter="fade">
                                      <p:cBhvr>
                                        <p:cTn id="70" dur="1000"/>
                                        <p:tgtEl>
                                          <p:spTgt spid="4"/>
                                        </p:tgtEl>
                                      </p:cBhvr>
                                    </p:animEffect>
                                    <p:set>
                                      <p:cBhvr>
                                        <p:cTn id="71" dur="1" fill="hold">
                                          <p:stCondLst>
                                            <p:cond delay="999"/>
                                          </p:stCondLst>
                                        </p:cTn>
                                        <p:tgtEl>
                                          <p:spTgt spid="4"/>
                                        </p:tgtEl>
                                        <p:attrNameLst>
                                          <p:attrName>style.visibility</p:attrName>
                                        </p:attrNameLst>
                                      </p:cBhvr>
                                      <p:to>
                                        <p:strVal val="hidden"/>
                                      </p:to>
                                    </p:set>
                                  </p:childTnLst>
                                </p:cTn>
                              </p:par>
                              <p:par>
                                <p:cTn id="72" presetID="31"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1000" fill="hold"/>
                                        <p:tgtEl>
                                          <p:spTgt spid="48"/>
                                        </p:tgtEl>
                                        <p:attrNameLst>
                                          <p:attrName>ppt_w</p:attrName>
                                        </p:attrNameLst>
                                      </p:cBhvr>
                                      <p:tavLst>
                                        <p:tav tm="0">
                                          <p:val>
                                            <p:fltVal val="0"/>
                                          </p:val>
                                        </p:tav>
                                        <p:tav tm="100000">
                                          <p:val>
                                            <p:strVal val="#ppt_w"/>
                                          </p:val>
                                        </p:tav>
                                      </p:tavLst>
                                    </p:anim>
                                    <p:anim calcmode="lin" valueType="num">
                                      <p:cBhvr>
                                        <p:cTn id="75" dur="1000" fill="hold"/>
                                        <p:tgtEl>
                                          <p:spTgt spid="48"/>
                                        </p:tgtEl>
                                        <p:attrNameLst>
                                          <p:attrName>ppt_h</p:attrName>
                                        </p:attrNameLst>
                                      </p:cBhvr>
                                      <p:tavLst>
                                        <p:tav tm="0">
                                          <p:val>
                                            <p:fltVal val="0"/>
                                          </p:val>
                                        </p:tav>
                                        <p:tav tm="100000">
                                          <p:val>
                                            <p:strVal val="#ppt_h"/>
                                          </p:val>
                                        </p:tav>
                                      </p:tavLst>
                                    </p:anim>
                                    <p:anim calcmode="lin" valueType="num">
                                      <p:cBhvr>
                                        <p:cTn id="76" dur="1000" fill="hold"/>
                                        <p:tgtEl>
                                          <p:spTgt spid="48"/>
                                        </p:tgtEl>
                                        <p:attrNameLst>
                                          <p:attrName>style.rotation</p:attrName>
                                        </p:attrNameLst>
                                      </p:cBhvr>
                                      <p:tavLst>
                                        <p:tav tm="0">
                                          <p:val>
                                            <p:fltVal val="90"/>
                                          </p:val>
                                        </p:tav>
                                        <p:tav tm="100000">
                                          <p:val>
                                            <p:fltVal val="0"/>
                                          </p:val>
                                        </p:tav>
                                      </p:tavLst>
                                    </p:anim>
                                    <p:animEffect transition="in" filter="fade">
                                      <p:cBhvr>
                                        <p:cTn id="77" dur="10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childTnLst>
                          </p:cTn>
                        </p:par>
                        <p:par>
                          <p:cTn id="82" fill="hold">
                            <p:stCondLst>
                              <p:cond delay="0"/>
                            </p:stCondLst>
                            <p:childTnLst>
                              <p:par>
                                <p:cTn id="83" presetID="63" presetClass="path" presetSubtype="0" accel="50000" decel="50000" fill="hold" grpId="1" nodeType="afterEffect">
                                  <p:stCondLst>
                                    <p:cond delay="0"/>
                                  </p:stCondLst>
                                  <p:childTnLst>
                                    <p:animMotion origin="layout" path="M 3.75E-6 2.59259E-6 L 0.30234 2.59259E-6 " pathEditMode="relative" rAng="0" ptsTypes="AA">
                                      <p:cBhvr>
                                        <p:cTn id="84" dur="2000" fill="hold"/>
                                        <p:tgtEl>
                                          <p:spTgt spid="49"/>
                                        </p:tgtEl>
                                        <p:attrNameLst>
                                          <p:attrName>ppt_x</p:attrName>
                                          <p:attrName>ppt_y</p:attrName>
                                        </p:attrNameLst>
                                      </p:cBhvr>
                                      <p:rCtr x="15117"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fade">
                                      <p:cBhvr>
                                        <p:cTn id="89" dur="500"/>
                                        <p:tgtEl>
                                          <p:spTgt spid="56"/>
                                        </p:tgtEl>
                                      </p:cBhvr>
                                    </p:animEffect>
                                  </p:childTnLst>
                                </p:cTn>
                              </p:par>
                              <p:par>
                                <p:cTn id="90" presetID="10" presetClass="entr" presetSubtype="0" fill="hold"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56"/>
                                        </p:tgtEl>
                                      </p:cBhvr>
                                    </p:animEffect>
                                    <p:set>
                                      <p:cBhvr>
                                        <p:cTn id="97" dur="1" fill="hold">
                                          <p:stCondLst>
                                            <p:cond delay="499"/>
                                          </p:stCondLst>
                                        </p:cTn>
                                        <p:tgtEl>
                                          <p:spTgt spid="56"/>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59"/>
                                        </p:tgtEl>
                                      </p:cBhvr>
                                    </p:animEffect>
                                    <p:set>
                                      <p:cBhvr>
                                        <p:cTn id="100"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11" grpId="2" animBg="1"/>
      <p:bldP spid="14" grpId="0" animBg="1"/>
      <p:bldP spid="14" grpId="1" animBg="1"/>
      <p:bldP spid="14" grpId="2" animBg="1"/>
      <p:bldP spid="15" grpId="0" animBg="1"/>
      <p:bldP spid="15" grpId="1" animBg="1"/>
      <p:bldP spid="15" grpId="2" animBg="1"/>
      <p:bldP spid="48" grpId="0" animBg="1"/>
      <p:bldP spid="49" grpId="0" animBg="1"/>
      <p:bldP spid="4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095" y="3192896"/>
            <a:ext cx="3250794" cy="3250794"/>
          </a:xfrm>
          <a:prstGeom prst="rect">
            <a:avLst/>
          </a:prstGeom>
        </p:spPr>
      </p:pic>
      <p:sp>
        <p:nvSpPr>
          <p:cNvPr id="48" name="竖卷形 47"/>
          <p:cNvSpPr/>
          <p:nvPr/>
        </p:nvSpPr>
        <p:spPr>
          <a:xfrm>
            <a:off x="4820802" y="564242"/>
            <a:ext cx="3647511" cy="3700404"/>
          </a:xfrm>
          <a:prstGeom prst="verticalScroll">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太阳形 48"/>
          <p:cNvSpPr/>
          <p:nvPr/>
        </p:nvSpPr>
        <p:spPr>
          <a:xfrm>
            <a:off x="8503802" y="552146"/>
            <a:ext cx="3712500" cy="3712500"/>
          </a:xfrm>
          <a:prstGeom prst="sun">
            <a:avLst/>
          </a:prstGeom>
          <a:solidFill>
            <a:srgbClr val="FFFF0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太阳形 22"/>
          <p:cNvSpPr/>
          <p:nvPr/>
        </p:nvSpPr>
        <p:spPr>
          <a:xfrm>
            <a:off x="1679509" y="1061858"/>
            <a:ext cx="4612623" cy="4612623"/>
          </a:xfrm>
          <a:prstGeom prst="sun">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等腰三角形 23"/>
          <p:cNvSpPr/>
          <p:nvPr/>
        </p:nvSpPr>
        <p:spPr>
          <a:xfrm>
            <a:off x="3657600" y="1061858"/>
            <a:ext cx="653144" cy="934894"/>
          </a:xfrm>
          <a:prstGeom prst="triangl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等腰三角形 24"/>
          <p:cNvSpPr/>
          <p:nvPr/>
        </p:nvSpPr>
        <p:spPr>
          <a:xfrm rot="2700000">
            <a:off x="4956205" y="1604653"/>
            <a:ext cx="653144" cy="934894"/>
          </a:xfrm>
          <a:prstGeom prst="triangl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等腰三角形 25"/>
          <p:cNvSpPr/>
          <p:nvPr/>
        </p:nvSpPr>
        <p:spPr>
          <a:xfrm rot="5400000">
            <a:off x="5499001" y="2900722"/>
            <a:ext cx="653144" cy="93489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7" name="组合 26"/>
          <p:cNvGrpSpPr/>
          <p:nvPr/>
        </p:nvGrpSpPr>
        <p:grpSpPr>
          <a:xfrm>
            <a:off x="1041542" y="1061858"/>
            <a:ext cx="2942630" cy="2306311"/>
            <a:chOff x="776491" y="1061858"/>
            <a:chExt cx="3207681" cy="2306311"/>
          </a:xfrm>
        </p:grpSpPr>
        <p:cxnSp>
          <p:nvCxnSpPr>
            <p:cNvPr id="28" name="直接箭头连接符 27"/>
            <p:cNvCxnSpPr/>
            <p:nvPr/>
          </p:nvCxnSpPr>
          <p:spPr>
            <a:xfrm>
              <a:off x="1250301" y="1061858"/>
              <a:ext cx="0" cy="2306311"/>
            </a:xfrm>
            <a:prstGeom prst="straightConnector1">
              <a:avLst/>
            </a:prstGeom>
            <a:ln w="31750">
              <a:solidFill>
                <a:srgbClr val="11B7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4" idx="0"/>
            </p:cNvCxnSpPr>
            <p:nvPr/>
          </p:nvCxnSpPr>
          <p:spPr>
            <a:xfrm flipH="1">
              <a:off x="802433" y="1061858"/>
              <a:ext cx="3181739" cy="0"/>
            </a:xfrm>
            <a:prstGeom prst="line">
              <a:avLst/>
            </a:prstGeom>
            <a:ln w="31750">
              <a:solidFill>
                <a:srgbClr val="11B77C"/>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802434" y="3368169"/>
              <a:ext cx="653142" cy="0"/>
            </a:xfrm>
            <a:prstGeom prst="line">
              <a:avLst/>
            </a:prstGeom>
            <a:ln w="31750">
              <a:solidFill>
                <a:srgbClr val="11B77C"/>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76491" y="1562117"/>
              <a:ext cx="492443" cy="134452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11B77C"/>
                  </a:solidFill>
                  <a:effectLst/>
                  <a:uLnTx/>
                  <a:uFillTx/>
                  <a:latin typeface="微软雅黑 Light" panose="020B0502040204020203" pitchFamily="34" charset="-122"/>
                  <a:ea typeface="微软雅黑 Light" panose="020B0502040204020203" pitchFamily="34" charset="-122"/>
                  <a:cs typeface="+mn-cs"/>
                </a:rPr>
                <a:t>300 </a:t>
              </a:r>
              <a:r>
                <a:rPr kumimoji="0" lang="en-US" altLang="zh-CN" sz="2000" b="0" i="0" u="none" strike="noStrike" kern="1200" cap="none" spc="0" normalizeH="0" baseline="0" noProof="0" dirty="0" err="1" smtClean="0">
                  <a:ln>
                    <a:noFill/>
                  </a:ln>
                  <a:solidFill>
                    <a:srgbClr val="11B77C"/>
                  </a:solidFill>
                  <a:effectLst/>
                  <a:uLnTx/>
                  <a:uFillTx/>
                  <a:latin typeface="微软雅黑 Light" panose="020B0502040204020203" pitchFamily="34" charset="-122"/>
                  <a:ea typeface="微软雅黑 Light" panose="020B0502040204020203" pitchFamily="34" charset="-122"/>
                  <a:cs typeface="+mn-cs"/>
                </a:rPr>
                <a:t>px</a:t>
              </a:r>
              <a:endParaRPr kumimoji="0" lang="zh-CN" altLang="en-US" sz="2000" b="0" i="0" u="none" strike="noStrike" kern="1200" cap="none" spc="0" normalizeH="0" baseline="0" noProof="0" dirty="0" smtClean="0">
                <a:ln>
                  <a:noFill/>
                </a:ln>
                <a:solidFill>
                  <a:srgbClr val="11B77C"/>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36" name="组合 35"/>
          <p:cNvGrpSpPr/>
          <p:nvPr/>
        </p:nvGrpSpPr>
        <p:grpSpPr>
          <a:xfrm>
            <a:off x="2799184" y="2183182"/>
            <a:ext cx="2369976" cy="2369976"/>
            <a:chOff x="2799184" y="2183182"/>
            <a:chExt cx="2369976" cy="2369976"/>
          </a:xfrm>
        </p:grpSpPr>
        <p:sp>
          <p:nvSpPr>
            <p:cNvPr id="38" name="椭圆 37"/>
            <p:cNvSpPr/>
            <p:nvPr/>
          </p:nvSpPr>
          <p:spPr>
            <a:xfrm>
              <a:off x="2799184" y="2183182"/>
              <a:ext cx="2369976" cy="236997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椭圆 38"/>
            <p:cNvSpPr/>
            <p:nvPr/>
          </p:nvSpPr>
          <p:spPr>
            <a:xfrm>
              <a:off x="2799184" y="2183182"/>
              <a:ext cx="2369976" cy="2369976"/>
            </a:xfrm>
            <a:prstGeom prst="ellipse">
              <a:avLst/>
            </a:prstGeom>
            <a:pattFill prst="solidDmnd">
              <a:fgClr>
                <a:srgbClr val="FFFF00"/>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47" name="太阳形 46"/>
          <p:cNvSpPr/>
          <p:nvPr/>
        </p:nvSpPr>
        <p:spPr>
          <a:xfrm>
            <a:off x="2123243" y="1511919"/>
            <a:ext cx="3712500" cy="3712500"/>
          </a:xfrm>
          <a:prstGeom prst="sun">
            <a:avLst/>
          </a:prstGeom>
          <a:solidFill>
            <a:srgbClr val="FFFF0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9790" y="3239669"/>
            <a:ext cx="3250794" cy="3250794"/>
          </a:xfrm>
          <a:prstGeom prst="rect">
            <a:avLst/>
          </a:prstGeom>
        </p:spPr>
      </p:pic>
      <p:sp>
        <p:nvSpPr>
          <p:cNvPr id="57" name="矩形 56"/>
          <p:cNvSpPr/>
          <p:nvPr/>
        </p:nvSpPr>
        <p:spPr>
          <a:xfrm>
            <a:off x="-112233" y="2022871"/>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文本框 57"/>
          <p:cNvSpPr txBox="1"/>
          <p:nvPr/>
        </p:nvSpPr>
        <p:spPr>
          <a:xfrm>
            <a:off x="49757" y="1582427"/>
            <a:ext cx="615553"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产品开发流程</a:t>
            </a:r>
          </a:p>
        </p:txBody>
      </p:sp>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7810" y="3223732"/>
            <a:ext cx="3250794" cy="3250794"/>
          </a:xfrm>
          <a:prstGeom prst="rect">
            <a:avLst/>
          </a:prstGeom>
        </p:spPr>
      </p:pic>
      <p:pic>
        <p:nvPicPr>
          <p:cNvPr id="6" name="图片 5"/>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tretch>
            <a:fillRect/>
          </a:stretch>
        </p:blipFill>
        <p:spPr>
          <a:xfrm>
            <a:off x="-88491" y="978452"/>
            <a:ext cx="12491787" cy="5505165"/>
          </a:xfrm>
          <a:prstGeom prst="rect">
            <a:avLst/>
          </a:prstGeom>
        </p:spPr>
      </p:pic>
      <p:grpSp>
        <p:nvGrpSpPr>
          <p:cNvPr id="52" name="组合 51"/>
          <p:cNvGrpSpPr/>
          <p:nvPr/>
        </p:nvGrpSpPr>
        <p:grpSpPr>
          <a:xfrm>
            <a:off x="1603829" y="1655374"/>
            <a:ext cx="8984343" cy="3408232"/>
            <a:chOff x="1603829" y="1655374"/>
            <a:chExt cx="8984343" cy="3408232"/>
          </a:xfrm>
        </p:grpSpPr>
        <p:sp>
          <p:nvSpPr>
            <p:cNvPr id="53" name="矩形 52"/>
            <p:cNvSpPr/>
            <p:nvPr/>
          </p:nvSpPr>
          <p:spPr>
            <a:xfrm>
              <a:off x="1603829" y="1655374"/>
              <a:ext cx="8984343" cy="3408232"/>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2583543" y="2824171"/>
              <a:ext cx="702491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配色 细节 尺寸</a:t>
              </a:r>
            </a:p>
          </p:txBody>
        </p:sp>
      </p:grpSp>
    </p:spTree>
    <p:extLst>
      <p:ext uri="{BB962C8B-B14F-4D97-AF65-F5344CB8AC3E}">
        <p14:creationId xmlns:p14="http://schemas.microsoft.com/office/powerpoint/2010/main" val="41092534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7 2.59259E-6 L -0.52292 0.14004 " pathEditMode="relative" rAng="0" ptsTypes="AA">
                                      <p:cBhvr>
                                        <p:cTn id="6" dur="2000" fill="hold"/>
                                        <p:tgtEl>
                                          <p:spTgt spid="49"/>
                                        </p:tgtEl>
                                        <p:attrNameLst>
                                          <p:attrName>ppt_x</p:attrName>
                                          <p:attrName>ppt_y</p:attrName>
                                        </p:attrNameLst>
                                      </p:cBhvr>
                                      <p:rCtr x="-26146" y="6991"/>
                                    </p:animMotion>
                                  </p:childTnLst>
                                </p:cTn>
                              </p:par>
                              <p:par>
                                <p:cTn id="7" presetID="42" presetClass="path" presetSubtype="0" accel="50000" decel="50000" fill="hold" nodeType="withEffect">
                                  <p:stCondLst>
                                    <p:cond delay="0"/>
                                  </p:stCondLst>
                                  <p:childTnLst>
                                    <p:animMotion origin="layout" path="M 0.00078 0.00139 L -0.2862 -0.00046 " pathEditMode="relative" rAng="0" ptsTypes="AA">
                                      <p:cBhvr>
                                        <p:cTn id="8" dur="2000" fill="hold"/>
                                        <p:tgtEl>
                                          <p:spTgt spid="5"/>
                                        </p:tgtEl>
                                        <p:attrNameLst>
                                          <p:attrName>ppt_x</p:attrName>
                                          <p:attrName>ppt_y</p:attrName>
                                        </p:attrNameLst>
                                      </p:cBhvr>
                                      <p:rCtr x="-14349" y="-93"/>
                                    </p:animMotion>
                                  </p:childTnLst>
                                </p:cTn>
                              </p:par>
                              <p:par>
                                <p:cTn id="9" presetID="35" presetClass="path" presetSubtype="0" accel="50000" decel="50000" fill="hold" nodeType="withEffect">
                                  <p:stCondLst>
                                    <p:cond delay="0"/>
                                  </p:stCondLst>
                                  <p:childTnLst>
                                    <p:animMotion origin="layout" path="M 1.66667E-6 3.7037E-6 L -0.40261 3.7037E-6 " pathEditMode="relative" rAng="0" ptsTypes="AA">
                                      <p:cBhvr>
                                        <p:cTn id="10" dur="2000" fill="hold"/>
                                        <p:tgtEl>
                                          <p:spTgt spid="60"/>
                                        </p:tgtEl>
                                        <p:attrNameLst>
                                          <p:attrName>ppt_x</p:attrName>
                                          <p:attrName>ppt_y</p:attrName>
                                        </p:attrNameLst>
                                      </p:cBhvr>
                                      <p:rCtr x="-20130" y="0"/>
                                    </p:animMotion>
                                  </p:childTnLst>
                                </p:cTn>
                              </p:par>
                              <p:par>
                                <p:cTn id="11" presetID="35" presetClass="path" presetSubtype="0" accel="50000" decel="50000" fill="hold" grpId="0" nodeType="withEffect">
                                  <p:stCondLst>
                                    <p:cond delay="0"/>
                                  </p:stCondLst>
                                  <p:childTnLst>
                                    <p:animMotion origin="layout" path="M -1.875E-6 -1.85185E-6 L -0.77617 -1.85185E-6 " pathEditMode="relative" rAng="0" ptsTypes="AA">
                                      <p:cBhvr>
                                        <p:cTn id="12" dur="2000" fill="hold"/>
                                        <p:tgtEl>
                                          <p:spTgt spid="48"/>
                                        </p:tgtEl>
                                        <p:attrNameLst>
                                          <p:attrName>ppt_x</p:attrName>
                                          <p:attrName>ppt_y</p:attrName>
                                        </p:attrNameLst>
                                      </p:cBhvr>
                                      <p:rCtr x="-38815" y="0"/>
                                    </p:animMotion>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par>
                          <p:cTn id="16" fill="hold">
                            <p:stCondLst>
                              <p:cond delay="2000"/>
                            </p:stCondLst>
                            <p:childTnLst>
                              <p:par>
                                <p:cTn id="17" presetID="1" presetClass="exit" presetSubtype="0" fill="hold" grpId="1" nodeType="afterEffect">
                                  <p:stCondLst>
                                    <p:cond delay="0"/>
                                  </p:stCondLst>
                                  <p:childTnLst>
                                    <p:set>
                                      <p:cBhvr>
                                        <p:cTn id="18" dur="1" fill="hold">
                                          <p:stCondLst>
                                            <p:cond delay="0"/>
                                          </p:stCondLst>
                                        </p:cTn>
                                        <p:tgtEl>
                                          <p:spTgt spid="4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grpId="1" nodeType="clickEffect">
                                  <p:stCondLst>
                                    <p:cond delay="0"/>
                                  </p:stCondLst>
                                  <p:childTnLst>
                                    <p:anim calcmode="lin" valueType="num">
                                      <p:cBhvr>
                                        <p:cTn id="24" dur="500"/>
                                        <p:tgtEl>
                                          <p:spTgt spid="47"/>
                                        </p:tgtEl>
                                        <p:attrNameLst>
                                          <p:attrName>ppt_w</p:attrName>
                                        </p:attrNameLst>
                                      </p:cBhvr>
                                      <p:tavLst>
                                        <p:tav tm="0">
                                          <p:val>
                                            <p:strVal val="ppt_w"/>
                                          </p:val>
                                        </p:tav>
                                        <p:tav tm="100000">
                                          <p:val>
                                            <p:fltVal val="0"/>
                                          </p:val>
                                        </p:tav>
                                      </p:tavLst>
                                    </p:anim>
                                    <p:anim calcmode="lin" valueType="num">
                                      <p:cBhvr>
                                        <p:cTn id="25" dur="500"/>
                                        <p:tgtEl>
                                          <p:spTgt spid="47"/>
                                        </p:tgtEl>
                                        <p:attrNameLst>
                                          <p:attrName>ppt_h</p:attrName>
                                        </p:attrNameLst>
                                      </p:cBhvr>
                                      <p:tavLst>
                                        <p:tav tm="0">
                                          <p:val>
                                            <p:strVal val="ppt_h"/>
                                          </p:val>
                                        </p:tav>
                                        <p:tav tm="100000">
                                          <p:val>
                                            <p:fltVal val="0"/>
                                          </p:val>
                                        </p:tav>
                                      </p:tavLst>
                                    </p:anim>
                                    <p:set>
                                      <p:cBhvr>
                                        <p:cTn id="26" dur="1" fill="hold">
                                          <p:stCondLst>
                                            <p:cond delay="499"/>
                                          </p:stCondLst>
                                        </p:cTn>
                                        <p:tgtEl>
                                          <p:spTgt spid="47"/>
                                        </p:tgtEl>
                                        <p:attrNameLst>
                                          <p:attrName>style.visibility</p:attrName>
                                        </p:attrNameLst>
                                      </p:cBhvr>
                                      <p:to>
                                        <p:strVal val="hidden"/>
                                      </p:to>
                                    </p:set>
                                  </p:childTnLst>
                                </p:cTn>
                              </p:par>
                            </p:childTnLst>
                          </p:cTn>
                        </p:par>
                        <p:par>
                          <p:cTn id="27" fill="hold">
                            <p:stCondLst>
                              <p:cond delay="500"/>
                            </p:stCondLst>
                            <p:childTnLst>
                              <p:par>
                                <p:cTn id="28" presetID="2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500"/>
                            </p:stCondLst>
                            <p:childTnLst>
                              <p:par>
                                <p:cTn id="38" presetID="10" presetClass="entr" presetSubtype="0"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par>
                          <p:cTn id="41" fill="hold">
                            <p:stCondLst>
                              <p:cond delay="1250"/>
                            </p:stCondLst>
                            <p:childTnLst>
                              <p:par>
                                <p:cTn id="42" presetID="10" presetClass="entr" presetSubtype="0" fill="hold" grpId="0" nodeType="afterEffect">
                                  <p:stCondLst>
                                    <p:cond delay="2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2"/>
                                        </p:tgtEl>
                                      </p:cBhvr>
                                    </p:animEffect>
                                    <p:set>
                                      <p:cBhvr>
                                        <p:cTn id="70"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9" grpId="1" animBg="1"/>
      <p:bldP spid="23" grpId="0" animBg="1"/>
      <p:bldP spid="24" grpId="0" animBg="1"/>
      <p:bldP spid="25" grpId="0" animBg="1"/>
      <p:bldP spid="26" grpId="0" animBg="1"/>
      <p:bldP spid="47" grpId="0" animBg="1"/>
      <p:bldP spid="4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91883" y="464234"/>
            <a:ext cx="9608234" cy="4154984"/>
          </a:xfrm>
          <a:prstGeom prst="rect">
            <a:avLst/>
          </a:prstGeom>
          <a:noFill/>
        </p:spPr>
        <p:txBody>
          <a:bodyPr wrap="square" rtlCol="0">
            <a:spAutoFit/>
          </a:bodyPr>
          <a:lstStyle/>
          <a:p>
            <a:pPr algn="ctr"/>
            <a:r>
              <a:rPr lang="zh-CN" altLang="en-US" sz="4800" dirty="0" smtClean="0">
                <a:solidFill>
                  <a:srgbClr val="11B77C"/>
                </a:solidFill>
                <a:latin typeface="造字工房力黑（非商用）常规体" pitchFamily="50" charset="-122"/>
                <a:ea typeface="造字工房力黑（非商用）常规体" pitchFamily="50" charset="-122"/>
              </a:rPr>
              <a:t>如何成为一个人见人爱花见花开的</a:t>
            </a:r>
            <a:endParaRPr lang="en-US" altLang="zh-CN" sz="4800" dirty="0" smtClean="0">
              <a:solidFill>
                <a:srgbClr val="11B77C"/>
              </a:solidFill>
              <a:latin typeface="造字工房力黑（非商用）常规体" pitchFamily="50" charset="-122"/>
              <a:ea typeface="造字工房力黑（非商用）常规体" pitchFamily="50" charset="-122"/>
            </a:endParaRPr>
          </a:p>
          <a:p>
            <a:pPr algn="ctr">
              <a:lnSpc>
                <a:spcPct val="150000"/>
              </a:lnSpc>
            </a:pPr>
            <a:r>
              <a:rPr lang="zh-CN" altLang="en-US" sz="7200" spc="600" dirty="0" smtClean="0">
                <a:solidFill>
                  <a:srgbClr val="11B77C"/>
                </a:solidFill>
                <a:latin typeface="造字工房力黑（非商用）常规体" pitchFamily="50" charset="-122"/>
                <a:ea typeface="造字工房力黑（非商用）常规体" pitchFamily="50" charset="-122"/>
              </a:rPr>
              <a:t>产</a:t>
            </a:r>
            <a:r>
              <a:rPr lang="en-US" altLang="zh-CN" sz="7200" spc="600" dirty="0">
                <a:solidFill>
                  <a:srgbClr val="11B77C"/>
                </a:solidFill>
                <a:latin typeface="造字工房力黑（非商用）常规体" pitchFamily="50" charset="-122"/>
                <a:ea typeface="造字工房力黑（非商用）常规体" pitchFamily="50" charset="-122"/>
              </a:rPr>
              <a:t> </a:t>
            </a:r>
            <a:r>
              <a:rPr lang="zh-CN" altLang="en-US" sz="7200" spc="600" dirty="0" smtClean="0">
                <a:solidFill>
                  <a:srgbClr val="11B77C"/>
                </a:solidFill>
                <a:latin typeface="造字工房力黑（非商用）常规体" pitchFamily="50" charset="-122"/>
                <a:ea typeface="造字工房力黑（非商用）常规体" pitchFamily="50" charset="-122"/>
              </a:rPr>
              <a:t>品 汪</a:t>
            </a:r>
            <a:endParaRPr lang="en-US" altLang="zh-CN" sz="7200" spc="600" dirty="0" smtClean="0">
              <a:solidFill>
                <a:srgbClr val="11B77C"/>
              </a:solidFill>
              <a:latin typeface="造字工房力黑（非商用）常规体" pitchFamily="50" charset="-122"/>
              <a:ea typeface="造字工房力黑（非商用）常规体" pitchFamily="50" charset="-122"/>
            </a:endParaRPr>
          </a:p>
          <a:p>
            <a:pPr algn="ctr">
              <a:lnSpc>
                <a:spcPct val="150000"/>
              </a:lnSpc>
            </a:pPr>
            <a:endParaRPr lang="en-US" altLang="zh-CN" sz="6600" spc="600" dirty="0" smtClean="0">
              <a:solidFill>
                <a:srgbClr val="11B77C"/>
              </a:solidFill>
              <a:effectLst>
                <a:outerShdw blurRad="101600" dist="76200" dir="8100000" algn="tr" rotWithShape="0">
                  <a:prstClr val="black">
                    <a:alpha val="40000"/>
                  </a:prstClr>
                </a:outerShdw>
              </a:effectLst>
              <a:latin typeface="造字工房力黑（非商用）常规体" pitchFamily="50" charset="-122"/>
              <a:ea typeface="造字工房力黑（非商用）常规体" pitchFamily="50" charset="-122"/>
            </a:endParaRPr>
          </a:p>
        </p:txBody>
      </p:sp>
      <p:sp>
        <p:nvSpPr>
          <p:cNvPr id="2" name="文本框 1"/>
          <p:cNvSpPr txBox="1"/>
          <p:nvPr/>
        </p:nvSpPr>
        <p:spPr>
          <a:xfrm>
            <a:off x="5180930" y="2541726"/>
            <a:ext cx="1830140" cy="1569660"/>
          </a:xfrm>
          <a:prstGeom prst="rect">
            <a:avLst/>
          </a:prstGeom>
          <a:noFill/>
        </p:spPr>
        <p:txBody>
          <a:bodyPr wrap="square" rtlCol="0">
            <a:spAutoFit/>
          </a:bodyPr>
          <a:lstStyle/>
          <a:p>
            <a:pPr algn="ctr"/>
            <a:r>
              <a:rPr lang="en-US" altLang="zh-CN" sz="9600" dirty="0" smtClean="0">
                <a:solidFill>
                  <a:srgbClr val="11B77C"/>
                </a:solidFill>
                <a:latin typeface="Darrians Sexy Silhouettes 4" pitchFamily="2" charset="-122"/>
                <a:ea typeface="Darrians Sexy Silhouettes 4" pitchFamily="2" charset="-122"/>
              </a:rPr>
              <a:t>T</a:t>
            </a:r>
            <a:endParaRPr lang="zh-CN" altLang="en-US" sz="9600" dirty="0">
              <a:solidFill>
                <a:srgbClr val="11B77C"/>
              </a:solidFill>
              <a:latin typeface="Darrians Sexy Silhouettes 4" pitchFamily="2" charset="-122"/>
              <a:ea typeface="Darrians Sexy Silhouettes 4" pitchFamily="2" charset="-122"/>
            </a:endParaRPr>
          </a:p>
        </p:txBody>
      </p:sp>
      <p:sp>
        <p:nvSpPr>
          <p:cNvPr id="3" name="文本框 2"/>
          <p:cNvSpPr txBox="1"/>
          <p:nvPr/>
        </p:nvSpPr>
        <p:spPr>
          <a:xfrm>
            <a:off x="4414909" y="5211928"/>
            <a:ext cx="3643531" cy="461665"/>
          </a:xfrm>
          <a:prstGeom prst="rect">
            <a:avLst/>
          </a:prstGeom>
          <a:noFill/>
        </p:spPr>
        <p:txBody>
          <a:bodyPr wrap="square" rtlCol="0">
            <a:spAutoFit/>
          </a:bodyPr>
          <a:lstStyle/>
          <a:p>
            <a:pPr algn="ctr"/>
            <a:r>
              <a:rPr lang="zh-CN" altLang="en-US" sz="2400" b="1" dirty="0" smtClean="0">
                <a:solidFill>
                  <a:srgbClr val="11B77C"/>
                </a:solidFill>
                <a:latin typeface="造字工房悦黑（非商用）纤细体" pitchFamily="50" charset="-122"/>
                <a:ea typeface="造字工房悦黑（非商用）纤细体" pitchFamily="50" charset="-122"/>
              </a:rPr>
              <a:t>产品攻城汪</a:t>
            </a:r>
            <a:r>
              <a:rPr lang="en-US" altLang="zh-CN" sz="2400" b="1" dirty="0" smtClean="0">
                <a:solidFill>
                  <a:srgbClr val="11B77C"/>
                </a:solidFill>
                <a:latin typeface="造字工房悦黑（非商用）纤细体" pitchFamily="50" charset="-122"/>
                <a:ea typeface="造字工房悦黑（非商用）纤细体" pitchFamily="50" charset="-122"/>
              </a:rPr>
              <a:t>	</a:t>
            </a:r>
            <a:r>
              <a:rPr lang="zh-CN" altLang="en-US" sz="2400" b="1" dirty="0" smtClean="0">
                <a:solidFill>
                  <a:srgbClr val="11B77C"/>
                </a:solidFill>
                <a:latin typeface="造字工房悦黑（非商用）纤细体" pitchFamily="50" charset="-122"/>
                <a:ea typeface="造字工房悦黑（非商用）纤细体" pitchFamily="50" charset="-122"/>
              </a:rPr>
              <a:t>二炮</a:t>
            </a:r>
            <a:endParaRPr lang="zh-CN" altLang="en-US" sz="2400" b="1" dirty="0">
              <a:solidFill>
                <a:srgbClr val="11B77C"/>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445509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41542" y="1061858"/>
            <a:ext cx="2942630" cy="2306311"/>
            <a:chOff x="776491" y="1061858"/>
            <a:chExt cx="3207681" cy="2306311"/>
          </a:xfrm>
        </p:grpSpPr>
        <p:cxnSp>
          <p:nvCxnSpPr>
            <p:cNvPr id="7" name="直接箭头连接符 6"/>
            <p:cNvCxnSpPr/>
            <p:nvPr/>
          </p:nvCxnSpPr>
          <p:spPr>
            <a:xfrm>
              <a:off x="1250301" y="1061858"/>
              <a:ext cx="0" cy="2306311"/>
            </a:xfrm>
            <a:prstGeom prst="straightConnector1">
              <a:avLst/>
            </a:prstGeom>
            <a:ln w="31750">
              <a:solidFill>
                <a:srgbClr val="11B7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 idx="0"/>
            </p:cNvCxnSpPr>
            <p:nvPr/>
          </p:nvCxnSpPr>
          <p:spPr>
            <a:xfrm flipH="1">
              <a:off x="802433" y="1061858"/>
              <a:ext cx="3181739" cy="0"/>
            </a:xfrm>
            <a:prstGeom prst="line">
              <a:avLst/>
            </a:prstGeom>
            <a:ln w="31750">
              <a:solidFill>
                <a:srgbClr val="11B77C"/>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802434" y="3368169"/>
              <a:ext cx="653142" cy="0"/>
            </a:xfrm>
            <a:prstGeom prst="line">
              <a:avLst/>
            </a:prstGeom>
            <a:ln w="31750">
              <a:solidFill>
                <a:srgbClr val="11B77C"/>
              </a:solidFill>
              <a:prstDash val="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491" y="1562117"/>
              <a:ext cx="492443" cy="134452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11B77C"/>
                  </a:solidFill>
                  <a:effectLst/>
                  <a:uLnTx/>
                  <a:uFillTx/>
                  <a:latin typeface="微软雅黑 Light" panose="020B0502040204020203" pitchFamily="34" charset="-122"/>
                  <a:ea typeface="微软雅黑 Light" panose="020B0502040204020203" pitchFamily="34" charset="-122"/>
                  <a:cs typeface="+mn-cs"/>
                </a:rPr>
                <a:t>300 </a:t>
              </a:r>
              <a:r>
                <a:rPr kumimoji="0" lang="en-US" altLang="zh-CN" sz="2000" b="0" i="0" u="none" strike="noStrike" kern="1200" cap="none" spc="0" normalizeH="0" baseline="0" noProof="0" dirty="0" err="1" smtClean="0">
                  <a:ln>
                    <a:noFill/>
                  </a:ln>
                  <a:solidFill>
                    <a:srgbClr val="11B77C"/>
                  </a:solidFill>
                  <a:effectLst/>
                  <a:uLnTx/>
                  <a:uFillTx/>
                  <a:latin typeface="微软雅黑 Light" panose="020B0502040204020203" pitchFamily="34" charset="-122"/>
                  <a:ea typeface="微软雅黑 Light" panose="020B0502040204020203" pitchFamily="34" charset="-122"/>
                  <a:cs typeface="+mn-cs"/>
                </a:rPr>
                <a:t>px</a:t>
              </a:r>
              <a:endParaRPr kumimoji="0" lang="zh-CN" altLang="en-US" sz="2000" b="0" i="0" u="none" strike="noStrike" kern="1200" cap="none" spc="0" normalizeH="0" baseline="0" noProof="0" dirty="0" smtClean="0">
                <a:ln>
                  <a:noFill/>
                </a:ln>
                <a:solidFill>
                  <a:srgbClr val="11B77C"/>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6" name="组合 5"/>
          <p:cNvGrpSpPr/>
          <p:nvPr/>
        </p:nvGrpSpPr>
        <p:grpSpPr>
          <a:xfrm>
            <a:off x="1679509" y="1061858"/>
            <a:ext cx="4613511" cy="4612623"/>
            <a:chOff x="1679509" y="1061858"/>
            <a:chExt cx="4613511" cy="4612623"/>
          </a:xfrm>
        </p:grpSpPr>
        <p:sp>
          <p:nvSpPr>
            <p:cNvPr id="2" name="太阳形 1"/>
            <p:cNvSpPr/>
            <p:nvPr/>
          </p:nvSpPr>
          <p:spPr>
            <a:xfrm>
              <a:off x="1679509" y="1061858"/>
              <a:ext cx="4612623" cy="4612623"/>
            </a:xfrm>
            <a:prstGeom prst="sun">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等腰三角形 2"/>
            <p:cNvSpPr/>
            <p:nvPr/>
          </p:nvSpPr>
          <p:spPr>
            <a:xfrm>
              <a:off x="3657600" y="1061858"/>
              <a:ext cx="653144" cy="934894"/>
            </a:xfrm>
            <a:prstGeom prst="triangl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等腰三角形 3"/>
            <p:cNvSpPr/>
            <p:nvPr/>
          </p:nvSpPr>
          <p:spPr>
            <a:xfrm rot="2700000">
              <a:off x="4956205" y="1604653"/>
              <a:ext cx="653144" cy="934894"/>
            </a:xfrm>
            <a:prstGeom prst="triangl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等腰三角形 4"/>
            <p:cNvSpPr/>
            <p:nvPr/>
          </p:nvSpPr>
          <p:spPr>
            <a:xfrm rot="5400000">
              <a:off x="5499001" y="2900722"/>
              <a:ext cx="653144" cy="93489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p:cNvGrpSpPr/>
            <p:nvPr/>
          </p:nvGrpSpPr>
          <p:grpSpPr>
            <a:xfrm>
              <a:off x="2799184" y="2183182"/>
              <a:ext cx="2369976" cy="2369976"/>
              <a:chOff x="2799184" y="2183182"/>
              <a:chExt cx="2369976" cy="2369976"/>
            </a:xfrm>
          </p:grpSpPr>
          <p:sp>
            <p:nvSpPr>
              <p:cNvPr id="13" name="椭圆 12"/>
              <p:cNvSpPr/>
              <p:nvPr/>
            </p:nvSpPr>
            <p:spPr>
              <a:xfrm>
                <a:off x="2799184" y="2183182"/>
                <a:ext cx="2369976" cy="236997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p:cNvSpPr/>
              <p:nvPr/>
            </p:nvSpPr>
            <p:spPr>
              <a:xfrm>
                <a:off x="2799184" y="2183182"/>
                <a:ext cx="2369976" cy="2369976"/>
              </a:xfrm>
              <a:prstGeom prst="ellipse">
                <a:avLst/>
              </a:prstGeom>
              <a:pattFill prst="solidDmnd">
                <a:fgClr>
                  <a:srgbClr val="FFFF00"/>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3283879"/>
            <a:ext cx="3250794" cy="3250794"/>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7810" y="3223732"/>
            <a:ext cx="3250794" cy="3250794"/>
          </a:xfrm>
          <a:prstGeom prst="rect">
            <a:avLst/>
          </a:prstGeom>
        </p:spPr>
      </p:pic>
      <p:sp>
        <p:nvSpPr>
          <p:cNvPr id="22" name="矩形 21"/>
          <p:cNvSpPr/>
          <p:nvPr/>
        </p:nvSpPr>
        <p:spPr>
          <a:xfrm>
            <a:off x="-112233" y="2022871"/>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p:cNvSpPr txBox="1"/>
          <p:nvPr/>
        </p:nvSpPr>
        <p:spPr>
          <a:xfrm>
            <a:off x="49757" y="1582427"/>
            <a:ext cx="615553"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产品开发流程</a:t>
            </a: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tretch>
            <a:fillRect/>
          </a:stretch>
        </p:blipFill>
        <p:spPr>
          <a:xfrm>
            <a:off x="-98267" y="970384"/>
            <a:ext cx="10912786" cy="5529551"/>
          </a:xfrm>
          <a:prstGeom prst="rect">
            <a:avLst/>
          </a:prstGeom>
        </p:spPr>
      </p:pic>
      <p:grpSp>
        <p:nvGrpSpPr>
          <p:cNvPr id="17" name="组合 16"/>
          <p:cNvGrpSpPr/>
          <p:nvPr/>
        </p:nvGrpSpPr>
        <p:grpSpPr>
          <a:xfrm>
            <a:off x="1603829" y="1655374"/>
            <a:ext cx="8984343" cy="3408232"/>
            <a:chOff x="1603829" y="1655374"/>
            <a:chExt cx="8984343" cy="3408232"/>
          </a:xfrm>
        </p:grpSpPr>
        <p:sp>
          <p:nvSpPr>
            <p:cNvPr id="18" name="矩形 17"/>
            <p:cNvSpPr/>
            <p:nvPr/>
          </p:nvSpPr>
          <p:spPr>
            <a:xfrm>
              <a:off x="1603829" y="1655374"/>
              <a:ext cx="8984343" cy="3408232"/>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p:cNvSpPr txBox="1"/>
            <p:nvPr/>
          </p:nvSpPr>
          <p:spPr>
            <a:xfrm>
              <a:off x="2583543" y="2824171"/>
              <a:ext cx="702491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实现</a:t>
              </a:r>
              <a:endParaRPr kumimoji="0" lang="zh-CN" altLang="en-US" sz="4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720336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25E-6 -4.44444E-6 L 0.25 -4.44444E-6 " pathEditMode="relative" rAng="0" ptsTypes="AA">
                                      <p:cBhvr>
                                        <p:cTn id="6" dur="2000" fill="hold"/>
                                        <p:tgtEl>
                                          <p:spTgt spid="21"/>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33333E-6 -7.40741E-7 L -0.38177 -0.0044 " pathEditMode="relative" rAng="0" ptsTypes="AA">
                                      <p:cBhvr>
                                        <p:cTn id="8" dur="2000" fill="hold"/>
                                        <p:tgtEl>
                                          <p:spTgt spid="8"/>
                                        </p:tgtEl>
                                        <p:attrNameLst>
                                          <p:attrName>ppt_x</p:attrName>
                                          <p:attrName>ppt_y</p:attrName>
                                        </p:attrNameLst>
                                      </p:cBhvr>
                                      <p:rCtr x="-19089" y="-231"/>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mph" presetSubtype="0" repeatCount="indefinite" fill="hold" nodeType="clickEffect">
                                  <p:stCondLst>
                                    <p:cond delay="0"/>
                                  </p:stCondLst>
                                  <p:endCondLst>
                                    <p:cond evt="onNext" delay="0">
                                      <p:tgtEl>
                                        <p:sldTgt/>
                                      </p:tgtEl>
                                    </p:cond>
                                  </p:endCondLst>
                                  <p:childTnLst>
                                    <p:animRot by="21600000">
                                      <p:cBhvr>
                                        <p:cTn id="17" dur="8000" fill="hold"/>
                                        <p:tgtEl>
                                          <p:spTgt spid="6"/>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childTnLst>
                          </p:cTn>
                        </p:par>
                        <p:par>
                          <p:cTn id="34" fill="hold">
                            <p:stCondLst>
                              <p:cond delay="500"/>
                            </p:stCondLst>
                            <p:childTnLst>
                              <p:par>
                                <p:cTn id="35" presetID="8" presetClass="emph" presetSubtype="0" repeatCount="indefinite" fill="hold" nodeType="afterEffect">
                                  <p:stCondLst>
                                    <p:cond delay="0"/>
                                  </p:stCondLst>
                                  <p:childTnLst>
                                    <p:animRot by="21600000">
                                      <p:cBhvr>
                                        <p:cTn id="36" dur="8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679509" y="1061858"/>
            <a:ext cx="4613511" cy="4612623"/>
            <a:chOff x="1679509" y="1061858"/>
            <a:chExt cx="4613511" cy="4612623"/>
          </a:xfrm>
        </p:grpSpPr>
        <p:sp>
          <p:nvSpPr>
            <p:cNvPr id="2" name="太阳形 1"/>
            <p:cNvSpPr/>
            <p:nvPr/>
          </p:nvSpPr>
          <p:spPr>
            <a:xfrm>
              <a:off x="1679509" y="1061858"/>
              <a:ext cx="4612623" cy="4612623"/>
            </a:xfrm>
            <a:prstGeom prst="sun">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等腰三角形 2"/>
            <p:cNvSpPr/>
            <p:nvPr/>
          </p:nvSpPr>
          <p:spPr>
            <a:xfrm>
              <a:off x="3657600" y="1061858"/>
              <a:ext cx="653144" cy="934894"/>
            </a:xfrm>
            <a:prstGeom prst="triangl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等腰三角形 3"/>
            <p:cNvSpPr/>
            <p:nvPr/>
          </p:nvSpPr>
          <p:spPr>
            <a:xfrm rot="2700000">
              <a:off x="4956205" y="1604653"/>
              <a:ext cx="653144" cy="934894"/>
            </a:xfrm>
            <a:prstGeom prst="triangl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等腰三角形 4"/>
            <p:cNvSpPr/>
            <p:nvPr/>
          </p:nvSpPr>
          <p:spPr>
            <a:xfrm rot="5400000">
              <a:off x="5499001" y="2900722"/>
              <a:ext cx="653144" cy="93489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p:cNvGrpSpPr/>
            <p:nvPr/>
          </p:nvGrpSpPr>
          <p:grpSpPr>
            <a:xfrm>
              <a:off x="2799184" y="2183182"/>
              <a:ext cx="2369976" cy="2369976"/>
              <a:chOff x="2799184" y="2183182"/>
              <a:chExt cx="2369976" cy="2369976"/>
            </a:xfrm>
          </p:grpSpPr>
          <p:sp>
            <p:nvSpPr>
              <p:cNvPr id="13" name="椭圆 12"/>
              <p:cNvSpPr/>
              <p:nvPr/>
            </p:nvSpPr>
            <p:spPr>
              <a:xfrm>
                <a:off x="2799184" y="2183182"/>
                <a:ext cx="2369976" cy="236997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p:cNvSpPr/>
              <p:nvPr/>
            </p:nvSpPr>
            <p:spPr>
              <a:xfrm>
                <a:off x="2799184" y="2183182"/>
                <a:ext cx="2369976" cy="2369976"/>
              </a:xfrm>
              <a:prstGeom prst="ellipse">
                <a:avLst/>
              </a:prstGeom>
              <a:pattFill prst="solidDmnd">
                <a:fgClr>
                  <a:srgbClr val="FFFF00"/>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grpSp>
        <p:nvGrpSpPr>
          <p:cNvPr id="11" name="组合 10"/>
          <p:cNvGrpSpPr/>
          <p:nvPr/>
        </p:nvGrpSpPr>
        <p:grpSpPr>
          <a:xfrm>
            <a:off x="-112233" y="1582427"/>
            <a:ext cx="964809" cy="3491081"/>
            <a:chOff x="-112233" y="1582427"/>
            <a:chExt cx="964809" cy="3491081"/>
          </a:xfrm>
        </p:grpSpPr>
        <p:sp>
          <p:nvSpPr>
            <p:cNvPr id="22" name="矩形 21"/>
            <p:cNvSpPr/>
            <p:nvPr/>
          </p:nvSpPr>
          <p:spPr>
            <a:xfrm>
              <a:off x="-112233" y="2022871"/>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p:cNvSpPr txBox="1"/>
            <p:nvPr/>
          </p:nvSpPr>
          <p:spPr>
            <a:xfrm>
              <a:off x="49757" y="1582427"/>
              <a:ext cx="615553"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产品开发流程</a:t>
              </a:r>
            </a:p>
          </p:txBody>
        </p:sp>
      </p:gr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873" y="3260828"/>
            <a:ext cx="3250794" cy="3250794"/>
          </a:xfrm>
          <a:prstGeom prst="rect">
            <a:avLst/>
          </a:prstGeom>
        </p:spPr>
      </p:pic>
      <p:sp>
        <p:nvSpPr>
          <p:cNvPr id="25" name="矩形 24"/>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909102" y="3214986"/>
            <a:ext cx="8131127" cy="830997"/>
          </a:xfrm>
          <a:prstGeom prst="rect">
            <a:avLst/>
          </a:prstGeom>
          <a:noFill/>
        </p:spPr>
        <p:txBody>
          <a:bodyPr wrap="square" rtlCol="0">
            <a:spAutoFit/>
          </a:bodyPr>
          <a:lstStyle/>
          <a:p>
            <a:pPr algn="ctr"/>
            <a:r>
              <a:rPr lang="en-US" altLang="zh-CN" sz="4800" dirty="0" smtClean="0">
                <a:solidFill>
                  <a:srgbClr val="0D9162"/>
                </a:solidFill>
              </a:rPr>
              <a:t>Chapter Two </a:t>
            </a:r>
            <a:r>
              <a:rPr lang="zh-CN" altLang="en-US" sz="4800" dirty="0" smtClean="0">
                <a:solidFill>
                  <a:srgbClr val="0D9162"/>
                </a:solidFill>
              </a:rPr>
              <a:t>开发中的产品汪</a:t>
            </a:r>
          </a:p>
        </p:txBody>
      </p:sp>
    </p:spTree>
    <p:extLst>
      <p:ext uri="{BB962C8B-B14F-4D97-AF65-F5344CB8AC3E}">
        <p14:creationId xmlns:p14="http://schemas.microsoft.com/office/powerpoint/2010/main" val="33037600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2" presetClass="exit" presetSubtype="8" accel="30000" fill="hold" nodeType="with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0-ppt_w/2"/>
                                          </p:val>
                                        </p:tav>
                                      </p:tavLst>
                                    </p:anim>
                                    <p:anim calcmode="lin" valueType="num">
                                      <p:cBhvr additive="base">
                                        <p:cTn id="13" dur="500"/>
                                        <p:tgtEl>
                                          <p:spTgt spid="11"/>
                                        </p:tgtEl>
                                        <p:attrNameLst>
                                          <p:attrName>ppt_y</p:attrName>
                                        </p:attrNameLst>
                                      </p:cBhvr>
                                      <p:tavLst>
                                        <p:tav tm="0">
                                          <p:val>
                                            <p:strVal val="ppt_y"/>
                                          </p:val>
                                        </p:tav>
                                        <p:tav tm="100000">
                                          <p:val>
                                            <p:strVal val="ppt_y"/>
                                          </p:val>
                                        </p:tav>
                                      </p:tavLst>
                                    </p:anim>
                                    <p:set>
                                      <p:cBhvr>
                                        <p:cTn id="14" dur="1" fill="hold">
                                          <p:stCondLst>
                                            <p:cond delay="499"/>
                                          </p:stCondLst>
                                        </p:cTn>
                                        <p:tgtEl>
                                          <p:spTgt spid="11"/>
                                        </p:tgtEl>
                                        <p:attrNameLst>
                                          <p:attrName>style.visibility</p:attrName>
                                        </p:attrNameLst>
                                      </p:cBhvr>
                                      <p:to>
                                        <p:strVal val="hidden"/>
                                      </p:to>
                                    </p:set>
                                  </p:childTnLst>
                                </p:cTn>
                              </p:par>
                              <p:par>
                                <p:cTn id="15" presetID="2" presetClass="entr" presetSubtype="1" decel="4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0-#ppt_h/2"/>
                                          </p:val>
                                        </p:tav>
                                        <p:tav tm="100000">
                                          <p:val>
                                            <p:strVal val="#ppt_y"/>
                                          </p:val>
                                        </p:tav>
                                      </p:tavLst>
                                    </p:anim>
                                  </p:childTnLst>
                                </p:cTn>
                              </p:par>
                              <p:par>
                                <p:cTn id="19" presetID="2" presetClass="entr" presetSubtype="4" decel="4000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09102" y="3214986"/>
            <a:ext cx="8131127" cy="830997"/>
          </a:xfrm>
          <a:prstGeom prst="rect">
            <a:avLst/>
          </a:prstGeom>
          <a:noFill/>
        </p:spPr>
        <p:txBody>
          <a:bodyPr wrap="square" rtlCol="0">
            <a:spAutoFit/>
          </a:bodyPr>
          <a:lstStyle/>
          <a:p>
            <a:pPr algn="ctr"/>
            <a:r>
              <a:rPr lang="en-US" altLang="zh-CN" sz="4800" dirty="0">
                <a:solidFill>
                  <a:srgbClr val="0D9162"/>
                </a:solidFill>
              </a:rPr>
              <a:t>Chapter Two </a:t>
            </a:r>
            <a:r>
              <a:rPr lang="zh-CN" altLang="en-US" sz="4800" dirty="0" smtClean="0">
                <a:solidFill>
                  <a:srgbClr val="0D9162"/>
                </a:solidFill>
              </a:rPr>
              <a:t>开发中的产品汪</a:t>
            </a:r>
            <a:endParaRPr lang="zh-CN" altLang="en-US" sz="4800" dirty="0">
              <a:solidFill>
                <a:srgbClr val="0D9162"/>
              </a:solidFill>
            </a:endParaRPr>
          </a:p>
        </p:txBody>
      </p:sp>
      <p:sp>
        <p:nvSpPr>
          <p:cNvPr id="8" name="矩形 7"/>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26609" y="1585304"/>
            <a:ext cx="964809" cy="3491081"/>
            <a:chOff x="-126609" y="1585304"/>
            <a:chExt cx="964809" cy="3491081"/>
          </a:xfrm>
        </p:grpSpPr>
        <p:sp>
          <p:nvSpPr>
            <p:cNvPr id="11" name="矩形 10"/>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prstClr val="white"/>
                  </a:solidFill>
                  <a:latin typeface="等线" panose="020F0502020204030204"/>
                  <a:ea typeface="等线" panose="02010600030101010101" pitchFamily="2" charset="-122"/>
                </a:rPr>
                <a:t>开发中的产品汪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1262204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14:presetBounceEnd="42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2000">
                                          <p:cBhvr additive="base">
                                            <p:cTn id="20" dur="500" fill="hold"/>
                                            <p:tgtEl>
                                              <p:spTgt spid="10"/>
                                            </p:tgtEl>
                                            <p:attrNameLst>
                                              <p:attrName>ppt_x</p:attrName>
                                            </p:attrNameLst>
                                          </p:cBhvr>
                                          <p:tavLst>
                                            <p:tav tm="0">
                                              <p:val>
                                                <p:strVal val="0-#ppt_w/2"/>
                                              </p:val>
                                            </p:tav>
                                            <p:tav tm="100000">
                                              <p:val>
                                                <p:strVal val="#ppt_x"/>
                                              </p:val>
                                            </p:tav>
                                          </p:tavLst>
                                        </p:anim>
                                        <p:anim calcmode="lin" valueType="num" p14:bounceEnd="42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609" y="1585304"/>
            <a:ext cx="964809" cy="3491081"/>
            <a:chOff x="-126609" y="1585304"/>
            <a:chExt cx="964809" cy="3491081"/>
          </a:xfrm>
        </p:grpSpPr>
        <p:sp>
          <p:nvSpPr>
            <p:cNvPr id="3" name="矩形 2"/>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等线" panose="020F0502020204030204"/>
                  <a:ea typeface="等线" panose="02010600030101010101" pitchFamily="2" charset="-122"/>
                </a:rPr>
                <a:t>开发</a:t>
              </a:r>
              <a:r>
                <a:rPr lang="zh-CN" altLang="en-US" sz="2400" dirty="0" smtClean="0">
                  <a:solidFill>
                    <a:prstClr val="white"/>
                  </a:solidFill>
                  <a:latin typeface="等线" panose="020F0502020204030204"/>
                  <a:ea typeface="等线" panose="02010600030101010101" pitchFamily="2" charset="-122"/>
                </a:rPr>
                <a:t>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
        <p:nvSpPr>
          <p:cNvPr id="7" name="矩形 6"/>
          <p:cNvSpPr/>
          <p:nvPr/>
        </p:nvSpPr>
        <p:spPr>
          <a:xfrm>
            <a:off x="1088245"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功能确定</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0" name="矩形 6"/>
          <p:cNvSpPr/>
          <p:nvPr/>
        </p:nvSpPr>
        <p:spPr>
          <a:xfrm>
            <a:off x="3358393"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需求报告</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1" name="矩形 6"/>
          <p:cNvSpPr/>
          <p:nvPr/>
        </p:nvSpPr>
        <p:spPr>
          <a:xfrm>
            <a:off x="5628541"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产品原型</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2" name="矩形 6"/>
          <p:cNvSpPr/>
          <p:nvPr/>
        </p:nvSpPr>
        <p:spPr>
          <a:xfrm>
            <a:off x="8013357"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后期把</a:t>
            </a:r>
            <a:r>
              <a:rPr lang="zh-CN" altLang="en-US" sz="3200" dirty="0">
                <a:solidFill>
                  <a:prstClr val="white"/>
                </a:solidFill>
                <a:latin typeface="造字工房悦黑（非商用）纤细体" pitchFamily="50" charset="-122"/>
                <a:ea typeface="造字工房悦黑（非商用）纤细体" pitchFamily="50" charset="-122"/>
              </a:rPr>
              <a:t>控</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007287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a:solidFill>
                  <a:schemeClr val="bg1"/>
                </a:solidFill>
                <a:latin typeface="造字工房力黑（非商用）常规体" pitchFamily="50" charset="-122"/>
                <a:ea typeface="造字工房力黑（非商用）常规体" pitchFamily="50" charset="-122"/>
              </a:rPr>
              <a:t>功能确定</a:t>
            </a: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smtClean="0">
                <a:solidFill>
                  <a:schemeClr val="bg1"/>
                </a:solidFill>
                <a:latin typeface="造字工房悦黑（非商用）纤细体" pitchFamily="50" charset="-122"/>
                <a:ea typeface="造字工房悦黑（非商用）纤细体" pitchFamily="50" charset="-122"/>
              </a:rPr>
              <a:t>What should it be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18792757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3652037"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17517" y="615653"/>
            <a:ext cx="4242083" cy="821262"/>
          </a:xfrm>
          <a:prstGeom prst="rect">
            <a:avLst/>
          </a:prstGeom>
          <a:solidFill>
            <a:srgbClr val="FFFF00">
              <a:alpha val="83000"/>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smtClean="0">
                <a:solidFill>
                  <a:schemeClr val="tx1"/>
                </a:solidFill>
                <a:latin typeface="造字工房悦黑（非商用）纤细体" pitchFamily="50" charset="-122"/>
                <a:ea typeface="造字工房悦黑（非商用）纤细体" pitchFamily="50" charset="-122"/>
              </a:rPr>
              <a:t>战略层</a:t>
            </a:r>
            <a:endParaRPr lang="zh-CN" altLang="en-US" sz="3600" dirty="0">
              <a:solidFill>
                <a:schemeClr val="tx1"/>
              </a:solidFill>
              <a:latin typeface="造字工房悦黑（非商用）纤细体" pitchFamily="50" charset="-122"/>
              <a:ea typeface="造字工房悦黑（非商用）纤细体" pitchFamily="50" charset="-122"/>
            </a:endParaRPr>
          </a:p>
        </p:txBody>
      </p:sp>
      <p:sp>
        <p:nvSpPr>
          <p:cNvPr id="7" name="矩形 6"/>
          <p:cNvSpPr/>
          <p:nvPr/>
        </p:nvSpPr>
        <p:spPr>
          <a:xfrm>
            <a:off x="5917517" y="1833506"/>
            <a:ext cx="4242083" cy="821262"/>
          </a:xfrm>
          <a:prstGeom prst="rect">
            <a:avLst/>
          </a:prstGeom>
          <a:solidFill>
            <a:srgbClr val="FFFF00">
              <a:alpha val="83000"/>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solidFill>
                  <a:schemeClr val="tx1"/>
                </a:solidFill>
                <a:latin typeface="造字工房悦黑（非商用）纤细体" pitchFamily="50" charset="-122"/>
                <a:ea typeface="造字工房悦黑（非商用）纤细体" pitchFamily="50" charset="-122"/>
              </a:rPr>
              <a:t>范围</a:t>
            </a:r>
            <a:r>
              <a:rPr lang="zh-CN" altLang="en-US" sz="3600" dirty="0" smtClean="0">
                <a:solidFill>
                  <a:schemeClr val="tx1"/>
                </a:solidFill>
                <a:latin typeface="造字工房悦黑（非商用）纤细体" pitchFamily="50" charset="-122"/>
                <a:ea typeface="造字工房悦黑（非商用）纤细体" pitchFamily="50" charset="-122"/>
              </a:rPr>
              <a:t>层</a:t>
            </a:r>
            <a:endParaRPr lang="zh-CN" altLang="en-US" sz="3600" dirty="0">
              <a:solidFill>
                <a:schemeClr val="tx1"/>
              </a:solidFill>
              <a:latin typeface="造字工房悦黑（非商用）纤细体" pitchFamily="50" charset="-122"/>
              <a:ea typeface="造字工房悦黑（非商用）纤细体" pitchFamily="50" charset="-122"/>
            </a:endParaRPr>
          </a:p>
        </p:txBody>
      </p:sp>
      <p:sp>
        <p:nvSpPr>
          <p:cNvPr id="8" name="矩形 7"/>
          <p:cNvSpPr/>
          <p:nvPr/>
        </p:nvSpPr>
        <p:spPr>
          <a:xfrm>
            <a:off x="5917516" y="3051359"/>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结构</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
        <p:nvSpPr>
          <p:cNvPr id="9" name="矩形 8"/>
          <p:cNvSpPr/>
          <p:nvPr/>
        </p:nvSpPr>
        <p:spPr>
          <a:xfrm>
            <a:off x="5917515" y="4269212"/>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smtClean="0">
                <a:latin typeface="造字工房悦黑（非商用）纤细体" pitchFamily="50" charset="-122"/>
                <a:ea typeface="造字工房悦黑（非商用）纤细体" pitchFamily="50" charset="-122"/>
              </a:rPr>
              <a:t>框架层</a:t>
            </a:r>
            <a:endParaRPr lang="zh-CN" altLang="en-US" sz="3600" dirty="0">
              <a:latin typeface="造字工房悦黑（非商用）纤细体" pitchFamily="50" charset="-122"/>
              <a:ea typeface="造字工房悦黑（非商用）纤细体" pitchFamily="50" charset="-122"/>
            </a:endParaRPr>
          </a:p>
        </p:txBody>
      </p:sp>
      <p:sp>
        <p:nvSpPr>
          <p:cNvPr id="10" name="矩形 9"/>
          <p:cNvSpPr/>
          <p:nvPr/>
        </p:nvSpPr>
        <p:spPr>
          <a:xfrm>
            <a:off x="5917514" y="5487064"/>
            <a:ext cx="4242085"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表现</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23967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a:solidFill>
                  <a:schemeClr val="bg1"/>
                </a:solidFill>
                <a:latin typeface="造字工房力黑（非商用）常规体" pitchFamily="50" charset="-122"/>
                <a:ea typeface="造字工房力黑（非商用）常规体" pitchFamily="50" charset="-122"/>
              </a:rPr>
              <a:t>功能确定</a:t>
            </a: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smtClean="0">
                <a:solidFill>
                  <a:schemeClr val="bg1"/>
                </a:solidFill>
                <a:latin typeface="造字工房悦黑（非商用）纤细体" pitchFamily="50" charset="-122"/>
                <a:ea typeface="造字工房悦黑（非商用）纤细体" pitchFamily="50" charset="-122"/>
              </a:rPr>
              <a:t>What should it be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
        <p:nvSpPr>
          <p:cNvPr id="5" name="矩形 6"/>
          <p:cNvSpPr/>
          <p:nvPr/>
        </p:nvSpPr>
        <p:spPr>
          <a:xfrm>
            <a:off x="5734889" y="486875"/>
            <a:ext cx="4659413" cy="1509880"/>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造字工房悦黑（非商用）纤细体" pitchFamily="50" charset="-122"/>
                <a:ea typeface="造字工房悦黑（非商用）纤细体" pitchFamily="50" charset="-122"/>
              </a:rPr>
              <a:t>意</a:t>
            </a:r>
            <a:r>
              <a:rPr lang="zh-CN" altLang="en-US" sz="3200" dirty="0" smtClean="0">
                <a:solidFill>
                  <a:prstClr val="white"/>
                </a:solidFill>
                <a:latin typeface="造字工房悦黑（非商用）纤细体" pitchFamily="50" charset="-122"/>
                <a:ea typeface="造字工房悦黑（非商用）纤细体" pitchFamily="50" charset="-122"/>
              </a:rPr>
              <a:t>淫的需求</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8" name="矩形 6"/>
          <p:cNvSpPr/>
          <p:nvPr/>
        </p:nvSpPr>
        <p:spPr>
          <a:xfrm>
            <a:off x="5734888" y="2671793"/>
            <a:ext cx="4659413" cy="1509880"/>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模糊的功能</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9" name="矩形 6"/>
          <p:cNvSpPr/>
          <p:nvPr/>
        </p:nvSpPr>
        <p:spPr>
          <a:xfrm>
            <a:off x="5734887" y="4856712"/>
            <a:ext cx="4659413" cy="1509880"/>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noProof="0" dirty="0" smtClean="0">
                <a:solidFill>
                  <a:prstClr val="white"/>
                </a:solidFill>
                <a:latin typeface="造字工房悦黑（非商用）纤细体" pitchFamily="50" charset="-122"/>
                <a:ea typeface="造字工房悦黑（非商用）纤细体" pitchFamily="50" charset="-122"/>
              </a:rPr>
              <a:t>爆炸的成本</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87648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smtClean="0">
                <a:solidFill>
                  <a:schemeClr val="bg1"/>
                </a:solidFill>
                <a:latin typeface="造字工房力黑（非商用）常规体" pitchFamily="50" charset="-122"/>
                <a:ea typeface="造字工房力黑（非商用）常规体" pitchFamily="50" charset="-122"/>
              </a:rPr>
              <a:t>需求报告</a:t>
            </a:r>
            <a:endParaRPr lang="zh-CN" altLang="en-US" sz="4800" dirty="0">
              <a:solidFill>
                <a:schemeClr val="bg1"/>
              </a:solidFill>
              <a:latin typeface="造字工房力黑（非商用）常规体" pitchFamily="50" charset="-122"/>
              <a:ea typeface="造字工房力黑（非商用）常规体" pitchFamily="50" charset="-122"/>
            </a:endParaRP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a:solidFill>
                  <a:schemeClr val="bg1"/>
                </a:solidFill>
                <a:latin typeface="造字工房悦黑（非商用）纤细体" pitchFamily="50" charset="-122"/>
                <a:ea typeface="造字工房悦黑（非商用）纤细体" pitchFamily="50" charset="-122"/>
              </a:rPr>
              <a:t>Ho</a:t>
            </a:r>
            <a:r>
              <a:rPr lang="en-US" altLang="zh-CN" sz="2000" b="1" dirty="0" smtClean="0">
                <a:solidFill>
                  <a:schemeClr val="bg1"/>
                </a:solidFill>
                <a:latin typeface="造字工房悦黑（非商用）纤细体" pitchFamily="50" charset="-122"/>
                <a:ea typeface="造字工房悦黑（非商用）纤细体" pitchFamily="50" charset="-122"/>
              </a:rPr>
              <a:t>w can it make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24365155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
            <a:ext cx="3643534" cy="6858000"/>
            <a:chOff x="-1" y="1"/>
            <a:chExt cx="3643534" cy="6858000"/>
          </a:xfrm>
        </p:grpSpPr>
        <p:sp>
          <p:nvSpPr>
            <p:cNvPr id="12" name="矩形 1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 y="2598003"/>
              <a:ext cx="3643533" cy="830997"/>
            </a:xfrm>
            <a:prstGeom prst="rect">
              <a:avLst/>
            </a:prstGeom>
            <a:noFill/>
          </p:spPr>
          <p:txBody>
            <a:bodyPr wrap="square" rtlCol="0">
              <a:spAutoFit/>
            </a:bodyPr>
            <a:lstStyle/>
            <a:p>
              <a:pPr algn="ctr"/>
              <a:r>
                <a:rPr lang="zh-CN" altLang="en-US" sz="4800" dirty="0" smtClean="0">
                  <a:solidFill>
                    <a:schemeClr val="bg1"/>
                  </a:solidFill>
                  <a:latin typeface="造字工房力黑（非商用）常规体" pitchFamily="50" charset="-122"/>
                  <a:ea typeface="造字工房力黑（非商用）常规体" pitchFamily="50" charset="-122"/>
                </a:rPr>
                <a:t>需求报告</a:t>
              </a:r>
              <a:endParaRPr lang="zh-CN" altLang="en-US" sz="4800" dirty="0">
                <a:solidFill>
                  <a:schemeClr val="bg1"/>
                </a:solidFill>
                <a:latin typeface="造字工房力黑（非商用）常规体" pitchFamily="50" charset="-122"/>
                <a:ea typeface="造字工房力黑（非商用）常规体" pitchFamily="50" charset="-122"/>
              </a:endParaRPr>
            </a:p>
          </p:txBody>
        </p:sp>
        <p:sp>
          <p:nvSpPr>
            <p:cNvPr id="14" name="文本框 13"/>
            <p:cNvSpPr txBox="1"/>
            <p:nvPr/>
          </p:nvSpPr>
          <p:spPr>
            <a:xfrm>
              <a:off x="1" y="3429001"/>
              <a:ext cx="3643532" cy="400110"/>
            </a:xfrm>
            <a:prstGeom prst="rect">
              <a:avLst/>
            </a:prstGeom>
            <a:noFill/>
          </p:spPr>
          <p:txBody>
            <a:bodyPr wrap="square" rtlCol="0">
              <a:spAutoFit/>
            </a:bodyPr>
            <a:lstStyle/>
            <a:p>
              <a:pPr algn="ctr"/>
              <a:r>
                <a:rPr lang="en-US" altLang="zh-CN" sz="2000" b="1" dirty="0">
                  <a:solidFill>
                    <a:schemeClr val="bg1"/>
                  </a:solidFill>
                  <a:latin typeface="造字工房悦黑（非商用）纤细体" pitchFamily="50" charset="-122"/>
                  <a:ea typeface="造字工房悦黑（非商用）纤细体" pitchFamily="50" charset="-122"/>
                </a:rPr>
                <a:t>Ho</a:t>
              </a:r>
              <a:r>
                <a:rPr lang="en-US" altLang="zh-CN" sz="2000" b="1" dirty="0" smtClean="0">
                  <a:solidFill>
                    <a:schemeClr val="bg1"/>
                  </a:solidFill>
                  <a:latin typeface="造字工房悦黑（非商用）纤细体" pitchFamily="50" charset="-122"/>
                  <a:ea typeface="造字工房悦黑（非商用）纤细体" pitchFamily="50" charset="-122"/>
                </a:rPr>
                <a:t>w can it make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grpSp>
      <p:sp>
        <p:nvSpPr>
          <p:cNvPr id="5" name="矩形 4"/>
          <p:cNvSpPr/>
          <p:nvPr/>
        </p:nvSpPr>
        <p:spPr>
          <a:xfrm>
            <a:off x="0" y="-232351"/>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17515" y="3059442"/>
            <a:ext cx="4242083" cy="821262"/>
          </a:xfrm>
          <a:prstGeom prst="rect">
            <a:avLst/>
          </a:prstGeom>
          <a:solidFill>
            <a:srgbClr val="FFFF00">
              <a:alpha val="83000"/>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solidFill>
                  <a:schemeClr val="tx1"/>
                </a:solidFill>
                <a:latin typeface="造字工房悦黑（非商用）纤细体" pitchFamily="50" charset="-122"/>
                <a:ea typeface="造字工房悦黑（非商用）纤细体" pitchFamily="50" charset="-122"/>
              </a:rPr>
              <a:t>结构</a:t>
            </a:r>
            <a:r>
              <a:rPr lang="zh-CN" altLang="en-US" sz="3600" dirty="0" smtClean="0">
                <a:solidFill>
                  <a:schemeClr val="tx1"/>
                </a:solidFill>
                <a:latin typeface="造字工房悦黑（非商用）纤细体" pitchFamily="50" charset="-122"/>
                <a:ea typeface="造字工房悦黑（非商用）纤细体" pitchFamily="50" charset="-122"/>
              </a:rPr>
              <a:t>层</a:t>
            </a:r>
            <a:endParaRPr lang="zh-CN" altLang="en-US" sz="3600" dirty="0">
              <a:solidFill>
                <a:schemeClr val="tx1"/>
              </a:solidFill>
              <a:latin typeface="造字工房悦黑（非商用）纤细体" pitchFamily="50" charset="-122"/>
              <a:ea typeface="造字工房悦黑（非商用）纤细体" pitchFamily="50" charset="-122"/>
            </a:endParaRPr>
          </a:p>
        </p:txBody>
      </p:sp>
      <p:sp>
        <p:nvSpPr>
          <p:cNvPr id="7" name="矩形 6"/>
          <p:cNvSpPr/>
          <p:nvPr/>
        </p:nvSpPr>
        <p:spPr>
          <a:xfrm>
            <a:off x="5917517" y="1833506"/>
            <a:ext cx="4242083" cy="821262"/>
          </a:xfrm>
          <a:prstGeom prst="rect">
            <a:avLst/>
          </a:prstGeom>
          <a:solidFill>
            <a:srgbClr val="FFFF00">
              <a:alpha val="83000"/>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solidFill>
                  <a:schemeClr val="tx1"/>
                </a:solidFill>
                <a:latin typeface="造字工房悦黑（非商用）纤细体" pitchFamily="50" charset="-122"/>
                <a:ea typeface="造字工房悦黑（非商用）纤细体" pitchFamily="50" charset="-122"/>
              </a:rPr>
              <a:t>范围</a:t>
            </a:r>
            <a:r>
              <a:rPr lang="zh-CN" altLang="en-US" sz="3600" dirty="0" smtClean="0">
                <a:solidFill>
                  <a:schemeClr val="tx1"/>
                </a:solidFill>
                <a:latin typeface="造字工房悦黑（非商用）纤细体" pitchFamily="50" charset="-122"/>
                <a:ea typeface="造字工房悦黑（非商用）纤细体" pitchFamily="50" charset="-122"/>
              </a:rPr>
              <a:t>层</a:t>
            </a:r>
            <a:endParaRPr lang="zh-CN" altLang="en-US" sz="3600" dirty="0">
              <a:solidFill>
                <a:schemeClr val="tx1"/>
              </a:solidFill>
              <a:latin typeface="造字工房悦黑（非商用）纤细体" pitchFamily="50" charset="-122"/>
              <a:ea typeface="造字工房悦黑（非商用）纤细体" pitchFamily="50" charset="-122"/>
            </a:endParaRPr>
          </a:p>
        </p:txBody>
      </p:sp>
      <p:sp>
        <p:nvSpPr>
          <p:cNvPr id="8" name="矩形 7"/>
          <p:cNvSpPr/>
          <p:nvPr/>
        </p:nvSpPr>
        <p:spPr>
          <a:xfrm>
            <a:off x="5917514" y="623736"/>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战略</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
        <p:nvSpPr>
          <p:cNvPr id="9" name="矩形 8"/>
          <p:cNvSpPr/>
          <p:nvPr/>
        </p:nvSpPr>
        <p:spPr>
          <a:xfrm>
            <a:off x="5917515" y="4269212"/>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smtClean="0">
                <a:latin typeface="造字工房悦黑（非商用）纤细体" pitchFamily="50" charset="-122"/>
                <a:ea typeface="造字工房悦黑（非商用）纤细体" pitchFamily="50" charset="-122"/>
              </a:rPr>
              <a:t>框架层</a:t>
            </a:r>
            <a:endParaRPr lang="zh-CN" altLang="en-US" sz="3600" dirty="0">
              <a:latin typeface="造字工房悦黑（非商用）纤细体" pitchFamily="50" charset="-122"/>
              <a:ea typeface="造字工房悦黑（非商用）纤细体" pitchFamily="50" charset="-122"/>
            </a:endParaRPr>
          </a:p>
        </p:txBody>
      </p:sp>
      <p:sp>
        <p:nvSpPr>
          <p:cNvPr id="10" name="矩形 9"/>
          <p:cNvSpPr/>
          <p:nvPr/>
        </p:nvSpPr>
        <p:spPr>
          <a:xfrm>
            <a:off x="5917514" y="5487064"/>
            <a:ext cx="4242085"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表现</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11220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smtClean="0">
                <a:solidFill>
                  <a:schemeClr val="bg1"/>
                </a:solidFill>
                <a:latin typeface="造字工房力黑（非商用）常规体" pitchFamily="50" charset="-122"/>
                <a:ea typeface="造字工房力黑（非商用）常规体" pitchFamily="50" charset="-122"/>
              </a:rPr>
              <a:t>需求报告</a:t>
            </a:r>
            <a:endParaRPr lang="zh-CN" altLang="en-US" sz="4800" dirty="0">
              <a:solidFill>
                <a:schemeClr val="bg1"/>
              </a:solidFill>
              <a:latin typeface="造字工房力黑（非商用）常规体" pitchFamily="50" charset="-122"/>
              <a:ea typeface="造字工房力黑（非商用）常规体" pitchFamily="50" charset="-122"/>
            </a:endParaRP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a:solidFill>
                  <a:schemeClr val="bg1"/>
                </a:solidFill>
                <a:latin typeface="造字工房悦黑（非商用）纤细体" pitchFamily="50" charset="-122"/>
                <a:ea typeface="造字工房悦黑（非商用）纤细体" pitchFamily="50" charset="-122"/>
              </a:rPr>
              <a:t>Ho</a:t>
            </a:r>
            <a:r>
              <a:rPr lang="en-US" altLang="zh-CN" sz="2000" b="1" dirty="0" smtClean="0">
                <a:solidFill>
                  <a:schemeClr val="bg1"/>
                </a:solidFill>
                <a:latin typeface="造字工房悦黑（非商用）纤细体" pitchFamily="50" charset="-122"/>
                <a:ea typeface="造字工房悦黑（非商用）纤细体" pitchFamily="50" charset="-122"/>
              </a:rPr>
              <a:t>w can it make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
        <p:nvSpPr>
          <p:cNvPr id="5" name="矩形 6"/>
          <p:cNvSpPr/>
          <p:nvPr/>
        </p:nvSpPr>
        <p:spPr>
          <a:xfrm>
            <a:off x="4870581" y="2468788"/>
            <a:ext cx="6344816" cy="1920423"/>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具体、细致、逻辑</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69760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046" y="2505671"/>
            <a:ext cx="2377440" cy="923330"/>
          </a:xfrm>
          <a:prstGeom prst="rect">
            <a:avLst/>
          </a:prstGeom>
          <a:noFill/>
        </p:spPr>
        <p:txBody>
          <a:bodyPr wrap="square" rtlCol="0">
            <a:spAutoFit/>
          </a:bodyPr>
          <a:lstStyle/>
          <a:p>
            <a:pPr algn="ctr"/>
            <a:r>
              <a:rPr lang="zh-CN" altLang="en-US" sz="5400" dirty="0">
                <a:solidFill>
                  <a:schemeClr val="bg1"/>
                </a:solidFill>
                <a:latin typeface="造字工房力黑（非商用）常规体" pitchFamily="50" charset="-122"/>
                <a:ea typeface="造字工房力黑（非商用）常规体" pitchFamily="50" charset="-122"/>
              </a:rPr>
              <a:t>前言</a:t>
            </a:r>
          </a:p>
        </p:txBody>
      </p:sp>
      <p:sp>
        <p:nvSpPr>
          <p:cNvPr id="4" name="文本框 3"/>
          <p:cNvSpPr txBox="1"/>
          <p:nvPr/>
        </p:nvSpPr>
        <p:spPr>
          <a:xfrm>
            <a:off x="787791" y="3429001"/>
            <a:ext cx="2222695" cy="369332"/>
          </a:xfrm>
          <a:prstGeom prst="rect">
            <a:avLst/>
          </a:prstGeom>
          <a:noFill/>
        </p:spPr>
        <p:txBody>
          <a:bodyPr wrap="square" rtlCol="0">
            <a:spAutoFit/>
          </a:bodyPr>
          <a:lstStyle/>
          <a:p>
            <a:pPr algn="ctr"/>
            <a:r>
              <a:rPr lang="en-US" altLang="zh-CN" dirty="0">
                <a:solidFill>
                  <a:schemeClr val="bg1"/>
                </a:solidFill>
                <a:latin typeface="造字工房力黑（非商用）常规体" pitchFamily="50" charset="-122"/>
                <a:ea typeface="造字工房力黑（非商用）常规体" pitchFamily="50" charset="-122"/>
              </a:rPr>
              <a:t>introduction</a:t>
            </a:r>
            <a:endParaRPr lang="zh-CN" altLang="en-US" dirty="0" smtClean="0">
              <a:solidFill>
                <a:schemeClr val="bg1"/>
              </a:solidFill>
              <a:latin typeface="造字工房力黑（非商用）常规体" pitchFamily="50" charset="-122"/>
              <a:ea typeface="造字工房力黑（非商用）常规体" pitchFamily="50" charset="-122"/>
            </a:endParaRPr>
          </a:p>
        </p:txBody>
      </p:sp>
      <p:sp>
        <p:nvSpPr>
          <p:cNvPr id="5" name="文本框 4"/>
          <p:cNvSpPr txBox="1"/>
          <p:nvPr/>
        </p:nvSpPr>
        <p:spPr>
          <a:xfrm>
            <a:off x="4276579" y="1413064"/>
            <a:ext cx="7780438" cy="4031873"/>
          </a:xfrm>
          <a:prstGeom prst="rect">
            <a:avLst/>
          </a:prstGeom>
          <a:noFill/>
        </p:spPr>
        <p:txBody>
          <a:bodyPr wrap="square" rtlCol="0">
            <a:spAutoFit/>
          </a:bodyPr>
          <a:lstStyle/>
          <a:p>
            <a:pPr>
              <a:lnSpc>
                <a:spcPct val="200000"/>
              </a:lnSpc>
            </a:pPr>
            <a:r>
              <a:rPr lang="en-US" altLang="zh-CN" sz="1600" dirty="0">
                <a:solidFill>
                  <a:srgbClr val="0C807A"/>
                </a:solidFill>
                <a:latin typeface="Bookman Old Style" panose="02050604050505020204" pitchFamily="18" charset="0"/>
              </a:rPr>
              <a:t>/*********************************************************************************</a:t>
            </a:r>
            <a:r>
              <a:rPr lang="en-US" altLang="zh-CN" sz="4400" dirty="0" smtClean="0">
                <a:solidFill>
                  <a:srgbClr val="0C807A"/>
                </a:solidFill>
                <a:latin typeface="Bookman Old Style" panose="02050604050505020204" pitchFamily="18" charset="0"/>
              </a:rPr>
              <a:t/>
            </a:r>
            <a:br>
              <a:rPr lang="en-US" altLang="zh-CN" sz="4400" dirty="0" smtClean="0">
                <a:solidFill>
                  <a:srgbClr val="0C807A"/>
                </a:solidFill>
                <a:latin typeface="Bookman Old Style" panose="02050604050505020204" pitchFamily="18" charset="0"/>
              </a:rPr>
            </a:br>
            <a:r>
              <a:rPr lang="en-US" altLang="zh-CN" sz="1600" dirty="0">
                <a:solidFill>
                  <a:srgbClr val="0C807A"/>
                </a:solidFill>
                <a:latin typeface="Bookman Old Style" panose="02050604050505020204" pitchFamily="18" charset="0"/>
              </a:rPr>
              <a:t>  *Copyright(C), 2015, QSC PM.</a:t>
            </a:r>
            <a:r>
              <a:rPr lang="en-US" altLang="zh-CN" sz="4400" dirty="0" smtClean="0">
                <a:solidFill>
                  <a:srgbClr val="0C807A"/>
                </a:solidFill>
                <a:latin typeface="Bookman Old Style" panose="02050604050505020204" pitchFamily="18" charset="0"/>
              </a:rPr>
              <a:t/>
            </a:r>
            <a:br>
              <a:rPr lang="en-US" altLang="zh-CN" sz="4400" dirty="0" smtClean="0">
                <a:solidFill>
                  <a:srgbClr val="0C807A"/>
                </a:solidFill>
                <a:latin typeface="Bookman Old Style" panose="02050604050505020204" pitchFamily="18" charset="0"/>
              </a:rPr>
            </a:br>
            <a:r>
              <a:rPr lang="en-US" altLang="zh-CN" sz="1600" dirty="0">
                <a:solidFill>
                  <a:srgbClr val="0C807A"/>
                </a:solidFill>
                <a:latin typeface="Bookman Old Style" panose="02050604050505020204" pitchFamily="18" charset="0"/>
              </a:rPr>
              <a:t>  *</a:t>
            </a:r>
            <a:r>
              <a:rPr lang="en-US" altLang="zh-CN" sz="1600" dirty="0" smtClean="0">
                <a:solidFill>
                  <a:srgbClr val="0C807A"/>
                </a:solidFill>
                <a:latin typeface="Bookman Old Style" panose="02050604050505020204" pitchFamily="18" charset="0"/>
              </a:rPr>
              <a:t>Filename: How to Cooperate with Others as a Product </a:t>
            </a:r>
            <a:r>
              <a:rPr lang="en-US" altLang="zh-CN" sz="1600" dirty="0">
                <a:solidFill>
                  <a:srgbClr val="0C807A"/>
                </a:solidFill>
                <a:latin typeface="Bookman Old Style" panose="02050604050505020204" pitchFamily="18" charset="0"/>
              </a:rPr>
              <a:t>M</a:t>
            </a:r>
            <a:r>
              <a:rPr lang="en-US" altLang="zh-CN" sz="1600" dirty="0" smtClean="0">
                <a:solidFill>
                  <a:srgbClr val="0C807A"/>
                </a:solidFill>
                <a:latin typeface="Bookman Old Style" panose="02050604050505020204" pitchFamily="18" charset="0"/>
              </a:rPr>
              <a:t>anager.pptx</a:t>
            </a:r>
            <a:r>
              <a:rPr lang="en-US" altLang="zh-CN" sz="4400" dirty="0" smtClean="0">
                <a:solidFill>
                  <a:srgbClr val="0C807A"/>
                </a:solidFill>
                <a:latin typeface="Bookman Old Style" panose="02050604050505020204" pitchFamily="18" charset="0"/>
              </a:rPr>
              <a:t/>
            </a:r>
            <a:br>
              <a:rPr lang="en-US" altLang="zh-CN" sz="4400" dirty="0" smtClean="0">
                <a:solidFill>
                  <a:srgbClr val="0C807A"/>
                </a:solidFill>
                <a:latin typeface="Bookman Old Style" panose="02050604050505020204" pitchFamily="18" charset="0"/>
              </a:rPr>
            </a:br>
            <a:r>
              <a:rPr lang="en-US" altLang="zh-CN" sz="1600" dirty="0">
                <a:solidFill>
                  <a:srgbClr val="0C807A"/>
                </a:solidFill>
                <a:latin typeface="Bookman Old Style" panose="02050604050505020204" pitchFamily="18" charset="0"/>
              </a:rPr>
              <a:t>  *Version: A.1.0</a:t>
            </a:r>
            <a:r>
              <a:rPr lang="en-US" altLang="zh-CN" sz="4400" dirty="0" smtClean="0">
                <a:solidFill>
                  <a:srgbClr val="0C807A"/>
                </a:solidFill>
                <a:latin typeface="Bookman Old Style" panose="02050604050505020204" pitchFamily="18" charset="0"/>
              </a:rPr>
              <a:t/>
            </a:r>
            <a:br>
              <a:rPr lang="en-US" altLang="zh-CN" sz="4400" dirty="0" smtClean="0">
                <a:solidFill>
                  <a:srgbClr val="0C807A"/>
                </a:solidFill>
                <a:latin typeface="Bookman Old Style" panose="02050604050505020204" pitchFamily="18" charset="0"/>
              </a:rPr>
            </a:br>
            <a:r>
              <a:rPr lang="en-US" altLang="zh-CN" sz="1600" dirty="0">
                <a:solidFill>
                  <a:srgbClr val="0C807A"/>
                </a:solidFill>
                <a:latin typeface="Bookman Old Style" panose="02050604050505020204" pitchFamily="18" charset="0"/>
              </a:rPr>
              <a:t>  *Author: Two Boom</a:t>
            </a:r>
            <a:r>
              <a:rPr lang="en-US" altLang="zh-CN" sz="4400" dirty="0" smtClean="0">
                <a:solidFill>
                  <a:srgbClr val="0C807A"/>
                </a:solidFill>
                <a:latin typeface="Bookman Old Style" panose="02050604050505020204" pitchFamily="18" charset="0"/>
              </a:rPr>
              <a:t/>
            </a:r>
            <a:br>
              <a:rPr lang="en-US" altLang="zh-CN" sz="4400" dirty="0" smtClean="0">
                <a:solidFill>
                  <a:srgbClr val="0C807A"/>
                </a:solidFill>
                <a:latin typeface="Bookman Old Style" panose="02050604050505020204" pitchFamily="18" charset="0"/>
              </a:rPr>
            </a:br>
            <a:r>
              <a:rPr lang="en-US" altLang="zh-CN" sz="1600" dirty="0">
                <a:solidFill>
                  <a:srgbClr val="0C807A"/>
                </a:solidFill>
                <a:latin typeface="Bookman Old Style" panose="02050604050505020204" pitchFamily="18" charset="0"/>
              </a:rPr>
              <a:t>  *Date: </a:t>
            </a:r>
            <a:r>
              <a:rPr lang="en-US" altLang="zh-CN" sz="1600" dirty="0" smtClean="0">
                <a:solidFill>
                  <a:srgbClr val="0C807A"/>
                </a:solidFill>
                <a:latin typeface="Bookman Old Style" panose="02050604050505020204" pitchFamily="18" charset="0"/>
              </a:rPr>
              <a:t>2015-10-13-Created </a:t>
            </a:r>
            <a:r>
              <a:rPr lang="en-US" altLang="zh-CN" sz="1600" dirty="0">
                <a:solidFill>
                  <a:srgbClr val="0C807A"/>
                </a:solidFill>
                <a:latin typeface="Bookman Old Style" panose="02050604050505020204" pitchFamily="18" charset="0"/>
              </a:rPr>
              <a:t>file V1.0</a:t>
            </a:r>
            <a:r>
              <a:rPr lang="en-US" altLang="zh-CN" sz="4400" dirty="0" smtClean="0">
                <a:solidFill>
                  <a:srgbClr val="0C807A"/>
                </a:solidFill>
                <a:latin typeface="Bookman Old Style" panose="02050604050505020204" pitchFamily="18" charset="0"/>
              </a:rPr>
              <a:t/>
            </a:r>
            <a:br>
              <a:rPr lang="en-US" altLang="zh-CN" sz="4400" dirty="0" smtClean="0">
                <a:solidFill>
                  <a:srgbClr val="0C807A"/>
                </a:solidFill>
                <a:latin typeface="Bookman Old Style" panose="02050604050505020204" pitchFamily="18" charset="0"/>
              </a:rPr>
            </a:br>
            <a:r>
              <a:rPr lang="en-US" altLang="zh-CN" sz="1600" dirty="0">
                <a:solidFill>
                  <a:srgbClr val="0C807A"/>
                </a:solidFill>
                <a:latin typeface="Bookman Old Style" panose="02050604050505020204" pitchFamily="18" charset="0"/>
              </a:rPr>
              <a:t>  *Description</a:t>
            </a:r>
            <a:r>
              <a:rPr lang="en-US" altLang="zh-CN" sz="1600" dirty="0" smtClean="0">
                <a:solidFill>
                  <a:srgbClr val="0C807A"/>
                </a:solidFill>
                <a:latin typeface="Bookman Old Style" panose="02050604050505020204" pitchFamily="18" charset="0"/>
              </a:rPr>
              <a:t>: Share the experience of cooperating as a product manager         </a:t>
            </a:r>
            <a:r>
              <a:rPr lang="zh-CN" altLang="en-US" sz="1600" dirty="0" smtClean="0">
                <a:solidFill>
                  <a:srgbClr val="0C807A"/>
                </a:solidFill>
                <a:latin typeface="Bookman Old Style" panose="02050604050505020204" pitchFamily="18" charset="0"/>
              </a:rPr>
              <a:t>*********************************************************************************</a:t>
            </a:r>
            <a:r>
              <a:rPr lang="en-US" altLang="zh-CN" sz="1600" dirty="0" smtClean="0">
                <a:solidFill>
                  <a:srgbClr val="0C807A"/>
                </a:solidFill>
                <a:latin typeface="Bookman Old Style" panose="02050604050505020204" pitchFamily="18" charset="0"/>
              </a:rPr>
              <a:t>/</a:t>
            </a:r>
            <a:endParaRPr lang="zh-CN" altLang="en-US" sz="4400" dirty="0" smtClean="0">
              <a:solidFill>
                <a:srgbClr val="0C807A"/>
              </a:solidFill>
              <a:latin typeface="Bookman Old Style" panose="02050604050505020204" pitchFamily="18" charset="0"/>
            </a:endParaRPr>
          </a:p>
        </p:txBody>
      </p:sp>
    </p:spTree>
    <p:extLst>
      <p:ext uri="{BB962C8B-B14F-4D97-AF65-F5344CB8AC3E}">
        <p14:creationId xmlns:p14="http://schemas.microsoft.com/office/powerpoint/2010/main" val="3831327442"/>
      </p:ext>
    </p:extLst>
  </p:cSld>
  <p:clrMapOvr>
    <a:masterClrMapping/>
  </p:clrMapOvr>
  <p:transition spd="slow">
    <p:push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a:solidFill>
                  <a:schemeClr val="bg1"/>
                </a:solidFill>
                <a:latin typeface="造字工房力黑（非商用）常规体" pitchFamily="50" charset="-122"/>
                <a:ea typeface="造字工房力黑（非商用）常规体" pitchFamily="50" charset="-122"/>
              </a:rPr>
              <a:t>产品原型</a:t>
            </a: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smtClean="0">
                <a:solidFill>
                  <a:schemeClr val="bg1"/>
                </a:solidFill>
                <a:latin typeface="造字工房悦黑（非商用）纤细体" pitchFamily="50" charset="-122"/>
                <a:ea typeface="造字工房悦黑（非商用）纤细体" pitchFamily="50" charset="-122"/>
              </a:rPr>
              <a:t>What like is it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954626958"/>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a:solidFill>
                  <a:schemeClr val="bg1"/>
                </a:solidFill>
                <a:latin typeface="造字工房力黑（非商用）常规体" pitchFamily="50" charset="-122"/>
                <a:ea typeface="造字工房力黑（非商用）常规体" pitchFamily="50" charset="-122"/>
              </a:rPr>
              <a:t>产品原型</a:t>
            </a: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smtClean="0">
                <a:solidFill>
                  <a:schemeClr val="bg1"/>
                </a:solidFill>
                <a:latin typeface="造字工房悦黑（非商用）纤细体" pitchFamily="50" charset="-122"/>
                <a:ea typeface="造字工房悦黑（非商用）纤细体" pitchFamily="50" charset="-122"/>
              </a:rPr>
              <a:t>What like is it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
        <p:nvSpPr>
          <p:cNvPr id="5" name="矩形 4"/>
          <p:cNvSpPr/>
          <p:nvPr/>
        </p:nvSpPr>
        <p:spPr>
          <a:xfrm>
            <a:off x="0" y="-232351"/>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13264" y="4294707"/>
            <a:ext cx="4242083" cy="821262"/>
          </a:xfrm>
          <a:prstGeom prst="rect">
            <a:avLst/>
          </a:prstGeom>
          <a:solidFill>
            <a:srgbClr val="FFFF00">
              <a:alpha val="83000"/>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solidFill>
                  <a:schemeClr val="tx1"/>
                </a:solidFill>
                <a:latin typeface="造字工房悦黑（非商用）纤细体" pitchFamily="50" charset="-122"/>
                <a:ea typeface="造字工房悦黑（非商用）纤细体" pitchFamily="50" charset="-122"/>
              </a:rPr>
              <a:t>框架</a:t>
            </a:r>
            <a:r>
              <a:rPr lang="zh-CN" altLang="en-US" sz="3600" dirty="0" smtClean="0">
                <a:solidFill>
                  <a:schemeClr val="tx1"/>
                </a:solidFill>
                <a:latin typeface="造字工房悦黑（非商用）纤细体" pitchFamily="50" charset="-122"/>
                <a:ea typeface="造字工房悦黑（非商用）纤细体" pitchFamily="50" charset="-122"/>
              </a:rPr>
              <a:t>层</a:t>
            </a:r>
            <a:endParaRPr lang="zh-CN" altLang="en-US" sz="3600" dirty="0">
              <a:solidFill>
                <a:schemeClr val="tx1"/>
              </a:solidFill>
              <a:latin typeface="造字工房悦黑（非商用）纤细体" pitchFamily="50" charset="-122"/>
              <a:ea typeface="造字工房悦黑（非商用）纤细体" pitchFamily="50" charset="-122"/>
            </a:endParaRPr>
          </a:p>
        </p:txBody>
      </p:sp>
      <p:sp>
        <p:nvSpPr>
          <p:cNvPr id="8" name="矩形 7"/>
          <p:cNvSpPr/>
          <p:nvPr/>
        </p:nvSpPr>
        <p:spPr>
          <a:xfrm>
            <a:off x="5917514" y="623736"/>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战略</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
        <p:nvSpPr>
          <p:cNvPr id="9" name="矩形 8"/>
          <p:cNvSpPr/>
          <p:nvPr/>
        </p:nvSpPr>
        <p:spPr>
          <a:xfrm>
            <a:off x="5913265" y="1806095"/>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范围</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
        <p:nvSpPr>
          <p:cNvPr id="10" name="矩形 9"/>
          <p:cNvSpPr/>
          <p:nvPr/>
        </p:nvSpPr>
        <p:spPr>
          <a:xfrm>
            <a:off x="5917514" y="5487064"/>
            <a:ext cx="4242085"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表现</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
        <p:nvSpPr>
          <p:cNvPr id="11" name="矩形 10"/>
          <p:cNvSpPr/>
          <p:nvPr/>
        </p:nvSpPr>
        <p:spPr>
          <a:xfrm>
            <a:off x="5913265" y="3059442"/>
            <a:ext cx="4242083" cy="82126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atin typeface="造字工房悦黑（非商用）纤细体" pitchFamily="50" charset="-122"/>
                <a:ea typeface="造字工房悦黑（非商用）纤细体" pitchFamily="50" charset="-122"/>
              </a:rPr>
              <a:t>结构</a:t>
            </a:r>
            <a:r>
              <a:rPr lang="zh-CN" altLang="en-US" sz="3600" dirty="0" smtClean="0">
                <a:latin typeface="造字工房悦黑（非商用）纤细体" pitchFamily="50" charset="-122"/>
                <a:ea typeface="造字工房悦黑（非商用）纤细体" pitchFamily="50" charset="-122"/>
              </a:rPr>
              <a:t>层</a:t>
            </a:r>
            <a:endParaRPr lang="zh-CN" altLang="en-US" sz="3600" dirty="0">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69950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6"/>
          <p:cNvSpPr/>
          <p:nvPr/>
        </p:nvSpPr>
        <p:spPr>
          <a:xfrm>
            <a:off x="4870581" y="2468788"/>
            <a:ext cx="6344816" cy="1920423"/>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造字工房悦黑（非商用）纤细体" pitchFamily="50" charset="-122"/>
                <a:ea typeface="造字工房悦黑（非商用）纤细体" pitchFamily="50" charset="-122"/>
              </a:rPr>
              <a:t>让你的</a:t>
            </a:r>
            <a:r>
              <a:rPr lang="zh-CN" altLang="en-US" sz="3200" dirty="0" smtClean="0">
                <a:solidFill>
                  <a:prstClr val="white"/>
                </a:solidFill>
                <a:latin typeface="造字工房悦黑（非商用）纤细体" pitchFamily="50" charset="-122"/>
                <a:ea typeface="造字工房悦黑（非商用）纤细体" pitchFamily="50" charset="-122"/>
              </a:rPr>
              <a:t>想法具体可感</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6" name="文本框 5"/>
          <p:cNvSpPr txBox="1"/>
          <p:nvPr/>
        </p:nvSpPr>
        <p:spPr>
          <a:xfrm>
            <a:off x="-1" y="2598003"/>
            <a:ext cx="3643533" cy="830997"/>
          </a:xfrm>
          <a:prstGeom prst="rect">
            <a:avLst/>
          </a:prstGeom>
          <a:noFill/>
        </p:spPr>
        <p:txBody>
          <a:bodyPr wrap="square" rtlCol="0">
            <a:spAutoFit/>
          </a:bodyPr>
          <a:lstStyle/>
          <a:p>
            <a:pPr algn="ctr"/>
            <a:r>
              <a:rPr lang="zh-CN" altLang="en-US" sz="4800" dirty="0">
                <a:solidFill>
                  <a:schemeClr val="bg1"/>
                </a:solidFill>
                <a:latin typeface="造字工房力黑（非商用）常规体" pitchFamily="50" charset="-122"/>
                <a:ea typeface="造字工房力黑（非商用）常规体" pitchFamily="50" charset="-122"/>
              </a:rPr>
              <a:t>产品原型</a:t>
            </a:r>
          </a:p>
        </p:txBody>
      </p:sp>
      <p:sp>
        <p:nvSpPr>
          <p:cNvPr id="7" name="文本框 6"/>
          <p:cNvSpPr txBox="1"/>
          <p:nvPr/>
        </p:nvSpPr>
        <p:spPr>
          <a:xfrm>
            <a:off x="1" y="3429001"/>
            <a:ext cx="3643532" cy="400110"/>
          </a:xfrm>
          <a:prstGeom prst="rect">
            <a:avLst/>
          </a:prstGeom>
          <a:noFill/>
        </p:spPr>
        <p:txBody>
          <a:bodyPr wrap="square" rtlCol="0">
            <a:spAutoFit/>
          </a:bodyPr>
          <a:lstStyle/>
          <a:p>
            <a:pPr algn="ctr"/>
            <a:r>
              <a:rPr lang="en-US" altLang="zh-CN" sz="2000" b="1" dirty="0" smtClean="0">
                <a:solidFill>
                  <a:schemeClr val="bg1"/>
                </a:solidFill>
                <a:latin typeface="造字工房悦黑（非商用）纤细体" pitchFamily="50" charset="-122"/>
                <a:ea typeface="造字工房悦黑（非商用）纤细体" pitchFamily="50" charset="-122"/>
              </a:rPr>
              <a:t>What like is it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96505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 y="2598003"/>
            <a:ext cx="3643533" cy="830997"/>
          </a:xfrm>
          <a:prstGeom prst="rect">
            <a:avLst/>
          </a:prstGeom>
          <a:noFill/>
        </p:spPr>
        <p:txBody>
          <a:bodyPr wrap="square" rtlCol="0">
            <a:spAutoFit/>
          </a:bodyPr>
          <a:lstStyle/>
          <a:p>
            <a:pPr algn="ctr"/>
            <a:r>
              <a:rPr lang="zh-CN" altLang="en-US" sz="4800" dirty="0" smtClean="0">
                <a:solidFill>
                  <a:schemeClr val="bg1"/>
                </a:solidFill>
                <a:latin typeface="造字工房力黑（非商用）常规体" pitchFamily="50" charset="-122"/>
                <a:ea typeface="造字工房力黑（非商用）常规体" pitchFamily="50" charset="-122"/>
              </a:rPr>
              <a:t>后期把控</a:t>
            </a:r>
            <a:endParaRPr lang="zh-CN" altLang="en-US" sz="4800" dirty="0">
              <a:solidFill>
                <a:schemeClr val="bg1"/>
              </a:solidFill>
              <a:latin typeface="造字工房力黑（非商用）常规体" pitchFamily="50" charset="-122"/>
              <a:ea typeface="造字工房力黑（非商用）常规体" pitchFamily="50" charset="-122"/>
            </a:endParaRPr>
          </a:p>
        </p:txBody>
      </p:sp>
      <p:sp>
        <p:nvSpPr>
          <p:cNvPr id="4" name="文本框 3"/>
          <p:cNvSpPr txBox="1"/>
          <p:nvPr/>
        </p:nvSpPr>
        <p:spPr>
          <a:xfrm>
            <a:off x="1" y="3429001"/>
            <a:ext cx="3643532" cy="400110"/>
          </a:xfrm>
          <a:prstGeom prst="rect">
            <a:avLst/>
          </a:prstGeom>
          <a:noFill/>
        </p:spPr>
        <p:txBody>
          <a:bodyPr wrap="square" rtlCol="0">
            <a:spAutoFit/>
          </a:bodyPr>
          <a:lstStyle/>
          <a:p>
            <a:pPr algn="ctr"/>
            <a:r>
              <a:rPr lang="en-US" altLang="zh-CN" sz="2000" b="1" dirty="0" smtClean="0">
                <a:solidFill>
                  <a:schemeClr val="bg1"/>
                </a:solidFill>
                <a:latin typeface="造字工房悦黑（非商用）纤细体" pitchFamily="50" charset="-122"/>
                <a:ea typeface="造字工房悦黑（非商用）纤细体" pitchFamily="50" charset="-122"/>
              </a:rPr>
              <a:t>It`s not finished </a:t>
            </a:r>
            <a:endParaRPr lang="zh-CN" altLang="en-US" sz="2000" b="1" dirty="0" smtClean="0">
              <a:solidFill>
                <a:schemeClr val="bg1"/>
              </a:solidFill>
              <a:latin typeface="造字工房悦黑（非商用）纤细体" pitchFamily="50" charset="-122"/>
              <a:ea typeface="造字工房悦黑（非商用）纤细体" pitchFamily="50" charset="-122"/>
            </a:endParaRPr>
          </a:p>
        </p:txBody>
      </p:sp>
      <p:sp>
        <p:nvSpPr>
          <p:cNvPr id="5" name="矩形 6"/>
          <p:cNvSpPr/>
          <p:nvPr/>
        </p:nvSpPr>
        <p:spPr>
          <a:xfrm>
            <a:off x="4783496" y="901245"/>
            <a:ext cx="6344816" cy="1920423"/>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noProof="0" dirty="0" smtClean="0">
                <a:solidFill>
                  <a:prstClr val="white"/>
                </a:solidFill>
                <a:latin typeface="造字工房悦黑（非商用）纤细体" pitchFamily="50" charset="-122"/>
                <a:ea typeface="造字工房悦黑（非商用）纤细体" pitchFamily="50" charset="-122"/>
              </a:rPr>
              <a:t>进度把握</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6" name="矩形 6"/>
          <p:cNvSpPr/>
          <p:nvPr/>
        </p:nvSpPr>
        <p:spPr>
          <a:xfrm>
            <a:off x="4783496" y="3829111"/>
            <a:ext cx="6344816" cy="1920423"/>
          </a:xfrm>
          <a:prstGeom prst="rect">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需求变更</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30853400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609" y="1585304"/>
            <a:ext cx="964809" cy="3491081"/>
            <a:chOff x="-126609" y="1585304"/>
            <a:chExt cx="964809" cy="3491081"/>
          </a:xfrm>
        </p:grpSpPr>
        <p:sp>
          <p:nvSpPr>
            <p:cNvPr id="3" name="矩形 2"/>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等线" panose="020F0502020204030204"/>
                  <a:ea typeface="等线" panose="02010600030101010101" pitchFamily="2" charset="-122"/>
                </a:rPr>
                <a:t>开发</a:t>
              </a:r>
              <a:r>
                <a:rPr lang="zh-CN" altLang="en-US" sz="2400" dirty="0" smtClean="0">
                  <a:solidFill>
                    <a:prstClr val="white"/>
                  </a:solidFill>
                  <a:latin typeface="等线" panose="020F0502020204030204"/>
                  <a:ea typeface="等线" panose="02010600030101010101" pitchFamily="2" charset="-122"/>
                </a:rPr>
                <a:t>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
        <p:nvSpPr>
          <p:cNvPr id="7" name="矩形 6"/>
          <p:cNvSpPr/>
          <p:nvPr/>
        </p:nvSpPr>
        <p:spPr>
          <a:xfrm>
            <a:off x="1088245"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功能确定</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0" name="矩形 6"/>
          <p:cNvSpPr/>
          <p:nvPr/>
        </p:nvSpPr>
        <p:spPr>
          <a:xfrm>
            <a:off x="3358393"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需求报告</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1" name="矩形 6"/>
          <p:cNvSpPr/>
          <p:nvPr/>
        </p:nvSpPr>
        <p:spPr>
          <a:xfrm>
            <a:off x="5628541"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产品原型</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2" name="矩形 6"/>
          <p:cNvSpPr/>
          <p:nvPr/>
        </p:nvSpPr>
        <p:spPr>
          <a:xfrm>
            <a:off x="8013357"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后期把</a:t>
            </a:r>
            <a:r>
              <a:rPr lang="zh-CN" altLang="en-US" sz="3200" dirty="0">
                <a:solidFill>
                  <a:prstClr val="white"/>
                </a:solidFill>
                <a:latin typeface="造字工房悦黑（非商用）纤细体" pitchFamily="50" charset="-122"/>
                <a:ea typeface="造字工房悦黑（非商用）纤细体" pitchFamily="50" charset="-122"/>
              </a:rPr>
              <a:t>控</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3462853332"/>
      </p:ext>
    </p:extLst>
  </p:cSld>
  <p:clrMapOvr>
    <a:masterClrMapping/>
  </p:clrMapOvr>
  <mc:AlternateContent xmlns:mc="http://schemas.openxmlformats.org/markup-compatibility/2006" xmlns:p14="http://schemas.microsoft.com/office/powerpoint/2010/main">
    <mc:Choice Requires="p14">
      <p:transition spd="slow" p14:dur="3900">
        <p14:glitter dir="r" pattern="hexago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6"/>
          <p:cNvSpPr/>
          <p:nvPr/>
        </p:nvSpPr>
        <p:spPr>
          <a:xfrm>
            <a:off x="1088245"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功能确定</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8" name="矩形 6"/>
          <p:cNvSpPr/>
          <p:nvPr/>
        </p:nvSpPr>
        <p:spPr>
          <a:xfrm>
            <a:off x="3358393"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smtClean="0">
                <a:ln>
                  <a:noFill/>
                </a:ln>
                <a:solidFill>
                  <a:prstClr val="white"/>
                </a:solidFill>
                <a:effectLst/>
                <a:uLnTx/>
                <a:uFillTx/>
                <a:latin typeface="造字工房悦黑（非商用）纤细体" pitchFamily="50" charset="-122"/>
                <a:ea typeface="造字工房悦黑（非商用）纤细体" pitchFamily="50" charset="-122"/>
              </a:rPr>
              <a:t>需求报告</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9" name="矩形 6"/>
          <p:cNvSpPr/>
          <p:nvPr/>
        </p:nvSpPr>
        <p:spPr>
          <a:xfrm>
            <a:off x="5628541"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产品原型</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20" name="矩形 6"/>
          <p:cNvSpPr/>
          <p:nvPr/>
        </p:nvSpPr>
        <p:spPr>
          <a:xfrm>
            <a:off x="8013357"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后期把</a:t>
            </a:r>
            <a:r>
              <a:rPr lang="zh-CN" altLang="en-US" sz="3200" dirty="0">
                <a:solidFill>
                  <a:prstClr val="white"/>
                </a:solidFill>
                <a:latin typeface="造字工房悦黑（非商用）纤细体" pitchFamily="50" charset="-122"/>
                <a:ea typeface="造字工房悦黑（非商用）纤细体" pitchFamily="50" charset="-122"/>
              </a:rPr>
              <a:t>控</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grpSp>
        <p:nvGrpSpPr>
          <p:cNvPr id="11" name="组合 10"/>
          <p:cNvGrpSpPr/>
          <p:nvPr/>
        </p:nvGrpSpPr>
        <p:grpSpPr>
          <a:xfrm>
            <a:off x="-112233" y="1582427"/>
            <a:ext cx="964809" cy="3491081"/>
            <a:chOff x="-112233" y="1582427"/>
            <a:chExt cx="964809" cy="3491081"/>
          </a:xfrm>
        </p:grpSpPr>
        <p:sp>
          <p:nvSpPr>
            <p:cNvPr id="22" name="矩形 21"/>
            <p:cNvSpPr/>
            <p:nvPr/>
          </p:nvSpPr>
          <p:spPr>
            <a:xfrm>
              <a:off x="-112233" y="2022871"/>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p:cNvSpPr txBox="1"/>
            <p:nvPr/>
          </p:nvSpPr>
          <p:spPr>
            <a:xfrm>
              <a:off x="111312" y="1582427"/>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等线" panose="020F0502020204030204"/>
                  <a:ea typeface="等线" panose="02010600030101010101" pitchFamily="2" charset="-122"/>
                </a:rPr>
                <a:t>开发</a:t>
              </a:r>
              <a:r>
                <a:rPr lang="zh-CN" altLang="en-US" sz="2400" dirty="0" smtClean="0">
                  <a:solidFill>
                    <a:prstClr val="white"/>
                  </a:solidFill>
                  <a:latin typeface="等线" panose="020F0502020204030204"/>
                  <a:ea typeface="等线" panose="02010600030101010101" pitchFamily="2" charset="-122"/>
                </a:rPr>
                <a:t>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
        <p:nvSpPr>
          <p:cNvPr id="25" name="矩形 24"/>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774608" y="3214986"/>
            <a:ext cx="8642784" cy="830997"/>
          </a:xfrm>
          <a:prstGeom prst="rect">
            <a:avLst/>
          </a:prstGeom>
          <a:noFill/>
        </p:spPr>
        <p:txBody>
          <a:bodyPr wrap="square" rtlCol="0">
            <a:spAutoFit/>
          </a:bodyPr>
          <a:lstStyle/>
          <a:p>
            <a:pPr algn="ctr"/>
            <a:r>
              <a:rPr lang="en-US" altLang="zh-CN" sz="4800" dirty="0" smtClean="0">
                <a:solidFill>
                  <a:srgbClr val="0D9162"/>
                </a:solidFill>
              </a:rPr>
              <a:t>Chapter </a:t>
            </a:r>
            <a:r>
              <a:rPr lang="en-US" altLang="zh-CN" sz="4800" dirty="0">
                <a:solidFill>
                  <a:srgbClr val="0D9162"/>
                </a:solidFill>
              </a:rPr>
              <a:t>Three</a:t>
            </a:r>
            <a:r>
              <a:rPr lang="en-US" altLang="zh-CN" sz="4800" dirty="0" smtClean="0">
                <a:solidFill>
                  <a:srgbClr val="0D9162"/>
                </a:solidFill>
              </a:rPr>
              <a:t> </a:t>
            </a:r>
            <a:r>
              <a:rPr lang="zh-CN" altLang="en-US" sz="4800" dirty="0">
                <a:solidFill>
                  <a:srgbClr val="0D9162"/>
                </a:solidFill>
              </a:rPr>
              <a:t>维护</a:t>
            </a:r>
            <a:r>
              <a:rPr lang="zh-CN" altLang="en-US" sz="4800" dirty="0" smtClean="0">
                <a:solidFill>
                  <a:srgbClr val="0D9162"/>
                </a:solidFill>
              </a:rPr>
              <a:t>中的产品汪</a:t>
            </a:r>
          </a:p>
        </p:txBody>
      </p:sp>
    </p:spTree>
    <p:extLst>
      <p:ext uri="{BB962C8B-B14F-4D97-AF65-F5344CB8AC3E}">
        <p14:creationId xmlns:p14="http://schemas.microsoft.com/office/powerpoint/2010/main" val="38518409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30000" fill="hold" nodeType="with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0-ppt_w/2"/>
                                          </p:val>
                                        </p:tav>
                                      </p:tavLst>
                                    </p:anim>
                                    <p:anim calcmode="lin" valueType="num">
                                      <p:cBhvr additive="base">
                                        <p:cTn id="7" dur="500"/>
                                        <p:tgtEl>
                                          <p:spTgt spid="11"/>
                                        </p:tgtEl>
                                        <p:attrNameLst>
                                          <p:attrName>ppt_y</p:attrName>
                                        </p:attrNameLst>
                                      </p:cBhvr>
                                      <p:tavLst>
                                        <p:tav tm="0">
                                          <p:val>
                                            <p:strVal val="ppt_y"/>
                                          </p:val>
                                        </p:tav>
                                        <p:tav tm="100000">
                                          <p:val>
                                            <p:strVal val="ppt_y"/>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17"/>
                                        </p:tgtEl>
                                        <p:attrNameLst>
                                          <p:attrName>ppt_x</p:attrName>
                                        </p:attrNameLst>
                                      </p:cBhvr>
                                      <p:tavLst>
                                        <p:tav tm="0">
                                          <p:val>
                                            <p:strVal val="ppt_x"/>
                                          </p:val>
                                        </p:tav>
                                        <p:tav tm="100000">
                                          <p:val>
                                            <p:strVal val="0-ppt_w/2"/>
                                          </p:val>
                                        </p:tav>
                                      </p:tavLst>
                                    </p:anim>
                                    <p:anim calcmode="lin" valueType="num">
                                      <p:cBhvr additive="base">
                                        <p:cTn id="11" dur="500"/>
                                        <p:tgtEl>
                                          <p:spTgt spid="17"/>
                                        </p:tgtEl>
                                        <p:attrNameLst>
                                          <p:attrName>ppt_y</p:attrName>
                                        </p:attrNameLst>
                                      </p:cBhvr>
                                      <p:tavLst>
                                        <p:tav tm="0">
                                          <p:val>
                                            <p:strVal val="ppt_y"/>
                                          </p:val>
                                        </p:tav>
                                        <p:tav tm="100000">
                                          <p:val>
                                            <p:strVal val="ppt_y"/>
                                          </p:val>
                                        </p:tav>
                                      </p:tavLst>
                                    </p:anim>
                                    <p:set>
                                      <p:cBhvr>
                                        <p:cTn id="12" dur="1" fill="hold">
                                          <p:stCondLst>
                                            <p:cond delay="499"/>
                                          </p:stCondLst>
                                        </p:cTn>
                                        <p:tgtEl>
                                          <p:spTgt spid="17"/>
                                        </p:tgtEl>
                                        <p:attrNameLst>
                                          <p:attrName>style.visibility</p:attrName>
                                        </p:attrNameLst>
                                      </p:cBhvr>
                                      <p:to>
                                        <p:strVal val="hidden"/>
                                      </p:to>
                                    </p:set>
                                  </p:childTnLst>
                                </p:cTn>
                              </p:par>
                              <p:par>
                                <p:cTn id="13" presetID="2" presetClass="exit" presetSubtype="8" fill="hold" grpId="0" nodeType="withEffect">
                                  <p:stCondLst>
                                    <p:cond delay="250"/>
                                  </p:stCondLst>
                                  <p:childTnLst>
                                    <p:anim calcmode="lin" valueType="num">
                                      <p:cBhvr additive="base">
                                        <p:cTn id="14" dur="500"/>
                                        <p:tgtEl>
                                          <p:spTgt spid="18"/>
                                        </p:tgtEl>
                                        <p:attrNameLst>
                                          <p:attrName>ppt_x</p:attrName>
                                        </p:attrNameLst>
                                      </p:cBhvr>
                                      <p:tavLst>
                                        <p:tav tm="0">
                                          <p:val>
                                            <p:strVal val="ppt_x"/>
                                          </p:val>
                                        </p:tav>
                                        <p:tav tm="100000">
                                          <p:val>
                                            <p:strVal val="0-ppt_w/2"/>
                                          </p:val>
                                        </p:tav>
                                      </p:tavLst>
                                    </p:anim>
                                    <p:anim calcmode="lin" valueType="num">
                                      <p:cBhvr additive="base">
                                        <p:cTn id="15" dur="500"/>
                                        <p:tgtEl>
                                          <p:spTgt spid="18"/>
                                        </p:tgtEl>
                                        <p:attrNameLst>
                                          <p:attrName>ppt_y</p:attrName>
                                        </p:attrNameLst>
                                      </p:cBhvr>
                                      <p:tavLst>
                                        <p:tav tm="0">
                                          <p:val>
                                            <p:strVal val="ppt_y"/>
                                          </p:val>
                                        </p:tav>
                                        <p:tav tm="100000">
                                          <p:val>
                                            <p:strVal val="ppt_y"/>
                                          </p:val>
                                        </p:tav>
                                      </p:tavLst>
                                    </p:anim>
                                    <p:set>
                                      <p:cBhvr>
                                        <p:cTn id="16" dur="1" fill="hold">
                                          <p:stCondLst>
                                            <p:cond delay="499"/>
                                          </p:stCondLst>
                                        </p:cTn>
                                        <p:tgtEl>
                                          <p:spTgt spid="18"/>
                                        </p:tgtEl>
                                        <p:attrNameLst>
                                          <p:attrName>style.visibility</p:attrName>
                                        </p:attrNameLst>
                                      </p:cBhvr>
                                      <p:to>
                                        <p:strVal val="hidden"/>
                                      </p:to>
                                    </p:set>
                                  </p:childTnLst>
                                </p:cTn>
                              </p:par>
                              <p:par>
                                <p:cTn id="17" presetID="2" presetClass="exit" presetSubtype="8" fill="hold" grpId="0" nodeType="withEffect">
                                  <p:stCondLst>
                                    <p:cond delay="500"/>
                                  </p:stCondLst>
                                  <p:childTnLst>
                                    <p:anim calcmode="lin" valueType="num">
                                      <p:cBhvr additive="base">
                                        <p:cTn id="18" dur="500"/>
                                        <p:tgtEl>
                                          <p:spTgt spid="19"/>
                                        </p:tgtEl>
                                        <p:attrNameLst>
                                          <p:attrName>ppt_x</p:attrName>
                                        </p:attrNameLst>
                                      </p:cBhvr>
                                      <p:tavLst>
                                        <p:tav tm="0">
                                          <p:val>
                                            <p:strVal val="ppt_x"/>
                                          </p:val>
                                        </p:tav>
                                        <p:tav tm="100000">
                                          <p:val>
                                            <p:strVal val="0-ppt_w/2"/>
                                          </p:val>
                                        </p:tav>
                                      </p:tavLst>
                                    </p:anim>
                                    <p:anim calcmode="lin" valueType="num">
                                      <p:cBhvr additive="base">
                                        <p:cTn id="19" dur="500"/>
                                        <p:tgtEl>
                                          <p:spTgt spid="19"/>
                                        </p:tgtEl>
                                        <p:attrNameLst>
                                          <p:attrName>ppt_y</p:attrName>
                                        </p:attrNameLst>
                                      </p:cBhvr>
                                      <p:tavLst>
                                        <p:tav tm="0">
                                          <p:val>
                                            <p:strVal val="ppt_y"/>
                                          </p:val>
                                        </p:tav>
                                        <p:tav tm="100000">
                                          <p:val>
                                            <p:strVal val="ppt_y"/>
                                          </p:val>
                                        </p:tav>
                                      </p:tavLst>
                                    </p:anim>
                                    <p:set>
                                      <p:cBhvr>
                                        <p:cTn id="20" dur="1" fill="hold">
                                          <p:stCondLst>
                                            <p:cond delay="499"/>
                                          </p:stCondLst>
                                        </p:cTn>
                                        <p:tgtEl>
                                          <p:spTgt spid="19"/>
                                        </p:tgtEl>
                                        <p:attrNameLst>
                                          <p:attrName>style.visibility</p:attrName>
                                        </p:attrNameLst>
                                      </p:cBhvr>
                                      <p:to>
                                        <p:strVal val="hidden"/>
                                      </p:to>
                                    </p:set>
                                  </p:childTnLst>
                                </p:cTn>
                              </p:par>
                              <p:par>
                                <p:cTn id="21" presetID="2" presetClass="exit" presetSubtype="8" fill="hold" grpId="0" nodeType="withEffect">
                                  <p:stCondLst>
                                    <p:cond delay="750"/>
                                  </p:stCondLst>
                                  <p:childTnLst>
                                    <p:anim calcmode="lin" valueType="num">
                                      <p:cBhvr additive="base">
                                        <p:cTn id="22" dur="500"/>
                                        <p:tgtEl>
                                          <p:spTgt spid="20"/>
                                        </p:tgtEl>
                                        <p:attrNameLst>
                                          <p:attrName>ppt_x</p:attrName>
                                        </p:attrNameLst>
                                      </p:cBhvr>
                                      <p:tavLst>
                                        <p:tav tm="0">
                                          <p:val>
                                            <p:strVal val="ppt_x"/>
                                          </p:val>
                                        </p:tav>
                                        <p:tav tm="100000">
                                          <p:val>
                                            <p:strVal val="0-ppt_w/2"/>
                                          </p:val>
                                        </p:tav>
                                      </p:tavLst>
                                    </p:anim>
                                    <p:anim calcmode="lin" valueType="num">
                                      <p:cBhvr additive="base">
                                        <p:cTn id="23" dur="500"/>
                                        <p:tgtEl>
                                          <p:spTgt spid="20"/>
                                        </p:tgtEl>
                                        <p:attrNameLst>
                                          <p:attrName>ppt_y</p:attrName>
                                        </p:attrNameLst>
                                      </p:cBhvr>
                                      <p:tavLst>
                                        <p:tav tm="0">
                                          <p:val>
                                            <p:strVal val="ppt_y"/>
                                          </p:val>
                                        </p:tav>
                                        <p:tav tm="100000">
                                          <p:val>
                                            <p:strVal val="ppt_y"/>
                                          </p:val>
                                        </p:tav>
                                      </p:tavLst>
                                    </p:anim>
                                    <p:set>
                                      <p:cBhvr>
                                        <p:cTn id="24" dur="1" fill="hold">
                                          <p:stCondLst>
                                            <p:cond delay="499"/>
                                          </p:stCondLst>
                                        </p:cTn>
                                        <p:tgtEl>
                                          <p:spTgt spid="20"/>
                                        </p:tgtEl>
                                        <p:attrNameLst>
                                          <p:attrName>style.visibility</p:attrName>
                                        </p:attrNameLst>
                                      </p:cBhvr>
                                      <p:to>
                                        <p:strVal val="hidden"/>
                                      </p:to>
                                    </p:set>
                                  </p:childTnLst>
                                </p:cTn>
                              </p:par>
                            </p:childTnLst>
                          </p:cTn>
                        </p:par>
                        <p:par>
                          <p:cTn id="25" fill="hold">
                            <p:stCondLst>
                              <p:cond delay="1250"/>
                            </p:stCondLst>
                            <p:childTnLst>
                              <p:par>
                                <p:cTn id="26" presetID="2" presetClass="entr" presetSubtype="1" decel="4000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0-#ppt_h/2"/>
                                          </p:val>
                                        </p:tav>
                                        <p:tav tm="100000">
                                          <p:val>
                                            <p:strVal val="#ppt_y"/>
                                          </p:val>
                                        </p:tav>
                                      </p:tavLst>
                                    </p:anim>
                                  </p:childTnLst>
                                </p:cTn>
                              </p:par>
                              <p:par>
                                <p:cTn id="30" presetID="2" presetClass="entr" presetSubtype="4" decel="4000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5" grpId="0" animBg="1"/>
      <p:bldP spid="26" grpId="0" animBg="1"/>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7523" y="3214986"/>
            <a:ext cx="8816955" cy="830997"/>
          </a:xfrm>
          <a:prstGeom prst="rect">
            <a:avLst/>
          </a:prstGeom>
          <a:noFill/>
        </p:spPr>
        <p:txBody>
          <a:bodyPr wrap="square" rtlCol="0">
            <a:spAutoFit/>
          </a:bodyPr>
          <a:lstStyle/>
          <a:p>
            <a:pPr algn="ctr"/>
            <a:r>
              <a:rPr lang="en-US" altLang="zh-CN" sz="4800" dirty="0">
                <a:solidFill>
                  <a:srgbClr val="0D9162"/>
                </a:solidFill>
              </a:rPr>
              <a:t>Chapter </a:t>
            </a:r>
            <a:r>
              <a:rPr lang="en-US" altLang="zh-CN" sz="4800" dirty="0" smtClean="0">
                <a:solidFill>
                  <a:srgbClr val="0D9162"/>
                </a:solidFill>
              </a:rPr>
              <a:t>Three </a:t>
            </a:r>
            <a:r>
              <a:rPr lang="zh-CN" altLang="en-US" sz="4800" dirty="0">
                <a:solidFill>
                  <a:srgbClr val="0D9162"/>
                </a:solidFill>
              </a:rPr>
              <a:t>维护</a:t>
            </a:r>
            <a:r>
              <a:rPr lang="zh-CN" altLang="en-US" sz="4800" dirty="0" smtClean="0">
                <a:solidFill>
                  <a:srgbClr val="0D9162"/>
                </a:solidFill>
              </a:rPr>
              <a:t>中的产品汪</a:t>
            </a:r>
            <a:endParaRPr lang="zh-CN" altLang="en-US" sz="4800" dirty="0">
              <a:solidFill>
                <a:srgbClr val="0D9162"/>
              </a:solidFill>
            </a:endParaRPr>
          </a:p>
        </p:txBody>
      </p:sp>
      <p:sp>
        <p:nvSpPr>
          <p:cNvPr id="8" name="矩形 7"/>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26609" y="1585304"/>
            <a:ext cx="964809" cy="3491081"/>
            <a:chOff x="-126609" y="1585304"/>
            <a:chExt cx="964809" cy="3491081"/>
          </a:xfrm>
        </p:grpSpPr>
        <p:sp>
          <p:nvSpPr>
            <p:cNvPr id="11" name="矩形 10"/>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等线" panose="020F0502020204030204"/>
                  <a:ea typeface="等线" panose="02010600030101010101" pitchFamily="2" charset="-122"/>
                </a:rPr>
                <a:t>维护</a:t>
              </a:r>
              <a:r>
                <a:rPr lang="zh-CN" altLang="en-US" sz="2400" dirty="0" smtClean="0">
                  <a:solidFill>
                    <a:prstClr val="white"/>
                  </a:solidFill>
                  <a:latin typeface="等线" panose="020F0502020204030204"/>
                  <a:ea typeface="等线" panose="02010600030101010101" pitchFamily="2" charset="-122"/>
                </a:rPr>
                <a:t>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96916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14:presetBounceEnd="42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2000">
                                          <p:cBhvr additive="base">
                                            <p:cTn id="20" dur="500" fill="hold"/>
                                            <p:tgtEl>
                                              <p:spTgt spid="10"/>
                                            </p:tgtEl>
                                            <p:attrNameLst>
                                              <p:attrName>ppt_x</p:attrName>
                                            </p:attrNameLst>
                                          </p:cBhvr>
                                          <p:tavLst>
                                            <p:tav tm="0">
                                              <p:val>
                                                <p:strVal val="0-#ppt_w/2"/>
                                              </p:val>
                                            </p:tav>
                                            <p:tav tm="100000">
                                              <p:val>
                                                <p:strVal val="#ppt_x"/>
                                              </p:val>
                                            </p:tav>
                                          </p:tavLst>
                                        </p:anim>
                                        <p:anim calcmode="lin" valueType="num" p14:bounceEnd="42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609" y="1585304"/>
            <a:ext cx="964809" cy="3491081"/>
            <a:chOff x="-126609" y="1585304"/>
            <a:chExt cx="964809" cy="3491081"/>
          </a:xfrm>
        </p:grpSpPr>
        <p:sp>
          <p:nvSpPr>
            <p:cNvPr id="3" name="矩形 2"/>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等线" panose="020F0502020204030204"/>
                  <a:ea typeface="等线" panose="02010600030101010101" pitchFamily="2" charset="-122"/>
                </a:rPr>
                <a:t>维护</a:t>
              </a:r>
              <a:r>
                <a:rPr lang="zh-CN" altLang="en-US" sz="2400" dirty="0" smtClean="0">
                  <a:solidFill>
                    <a:prstClr val="white"/>
                  </a:solidFill>
                  <a:latin typeface="等线" panose="020F0502020204030204"/>
                  <a:ea typeface="等线" panose="02010600030101010101" pitchFamily="2" charset="-122"/>
                </a:rPr>
                <a:t>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
        <p:nvSpPr>
          <p:cNvPr id="7" name="矩形 6"/>
          <p:cNvSpPr/>
          <p:nvPr/>
        </p:nvSpPr>
        <p:spPr>
          <a:xfrm>
            <a:off x="2819461"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err="1">
                <a:solidFill>
                  <a:prstClr val="white"/>
                </a:solidFill>
                <a:latin typeface="造字工房悦黑（非商用）纤细体" pitchFamily="50" charset="-122"/>
                <a:ea typeface="造字工房悦黑（非商用）纤细体" pitchFamily="50" charset="-122"/>
              </a:rPr>
              <a:t>gitlab</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0" name="矩形 6"/>
          <p:cNvSpPr/>
          <p:nvPr/>
        </p:nvSpPr>
        <p:spPr>
          <a:xfrm>
            <a:off x="6798279"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造字工房悦黑（非商用）纤细体" pitchFamily="50" charset="-122"/>
                <a:ea typeface="造字工房悦黑（非商用）纤细体" pitchFamily="50" charset="-122"/>
              </a:rPr>
              <a:t>给</a:t>
            </a:r>
            <a:r>
              <a:rPr lang="zh-CN" altLang="en-US" sz="3200" dirty="0" smtClean="0">
                <a:solidFill>
                  <a:prstClr val="white"/>
                </a:solidFill>
                <a:latin typeface="造字工房悦黑（非商用）纤细体" pitchFamily="50" charset="-122"/>
                <a:ea typeface="造字工房悦黑（非商用）纤细体" pitchFamily="50" charset="-122"/>
              </a:rPr>
              <a:t>出</a:t>
            </a:r>
            <a:endParaRPr lang="en-US" altLang="zh-CN" sz="3200" dirty="0" smtClean="0">
              <a:solidFill>
                <a:prstClr val="white"/>
              </a:solidFill>
              <a:latin typeface="造字工房悦黑（非商用）纤细体" pitchFamily="50" charset="-122"/>
              <a:ea typeface="造字工房悦黑（非商用）纤细体" pitchFamily="5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解决方法</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186164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6"/>
          <p:cNvSpPr/>
          <p:nvPr/>
        </p:nvSpPr>
        <p:spPr>
          <a:xfrm>
            <a:off x="6798279"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造字工房悦黑（非商用）纤细体" pitchFamily="50" charset="-122"/>
                <a:ea typeface="造字工房悦黑（非商用）纤细体" pitchFamily="50" charset="-122"/>
              </a:rPr>
              <a:t>给</a:t>
            </a:r>
            <a:r>
              <a:rPr lang="zh-CN" altLang="en-US" sz="3200" dirty="0" smtClean="0">
                <a:solidFill>
                  <a:prstClr val="white"/>
                </a:solidFill>
                <a:latin typeface="造字工房悦黑（非商用）纤细体" pitchFamily="50" charset="-122"/>
                <a:ea typeface="造字工房悦黑（非商用）纤细体" pitchFamily="50" charset="-122"/>
              </a:rPr>
              <a:t>出</a:t>
            </a:r>
            <a:endParaRPr lang="en-US" altLang="zh-CN" sz="3200" dirty="0" smtClean="0">
              <a:solidFill>
                <a:prstClr val="white"/>
              </a:solidFill>
              <a:latin typeface="造字工房悦黑（非商用）纤细体" pitchFamily="50" charset="-122"/>
              <a:ea typeface="造字工房悦黑（非商用）纤细体" pitchFamily="5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解决方法</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2" name="矩形 6"/>
          <p:cNvSpPr/>
          <p:nvPr/>
        </p:nvSpPr>
        <p:spPr>
          <a:xfrm>
            <a:off x="2819461" y="1927047"/>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err="1">
                <a:solidFill>
                  <a:prstClr val="white"/>
                </a:solidFill>
                <a:latin typeface="造字工房悦黑（非商用）纤细体" pitchFamily="50" charset="-122"/>
                <a:ea typeface="造字工房悦黑（非商用）纤细体" pitchFamily="50" charset="-122"/>
              </a:rPr>
              <a:t>gitlab</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grpSp>
        <p:nvGrpSpPr>
          <p:cNvPr id="11" name="组合 10"/>
          <p:cNvGrpSpPr/>
          <p:nvPr/>
        </p:nvGrpSpPr>
        <p:grpSpPr>
          <a:xfrm>
            <a:off x="-112233" y="1582427"/>
            <a:ext cx="964809" cy="3491081"/>
            <a:chOff x="-112233" y="1582427"/>
            <a:chExt cx="964809" cy="3491081"/>
          </a:xfrm>
        </p:grpSpPr>
        <p:sp>
          <p:nvSpPr>
            <p:cNvPr id="22" name="矩形 21"/>
            <p:cNvSpPr/>
            <p:nvPr/>
          </p:nvSpPr>
          <p:spPr>
            <a:xfrm>
              <a:off x="-112233" y="2022871"/>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p:cNvSpPr txBox="1"/>
            <p:nvPr/>
          </p:nvSpPr>
          <p:spPr>
            <a:xfrm>
              <a:off x="111312" y="1582427"/>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等线" panose="020F0502020204030204"/>
                  <a:ea typeface="等线" panose="02010600030101010101" pitchFamily="2" charset="-122"/>
                </a:rPr>
                <a:t>维护</a:t>
              </a:r>
              <a:r>
                <a:rPr lang="zh-CN" altLang="en-US" sz="2400" dirty="0" smtClean="0">
                  <a:solidFill>
                    <a:prstClr val="white"/>
                  </a:solidFill>
                  <a:latin typeface="等线" panose="020F0502020204030204"/>
                  <a:ea typeface="等线" panose="02010600030101010101" pitchFamily="2" charset="-122"/>
                </a:rPr>
                <a:t>中的产品汪</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
        <p:nvSpPr>
          <p:cNvPr id="25" name="矩形 24"/>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774608" y="3214986"/>
            <a:ext cx="8642784" cy="830997"/>
          </a:xfrm>
          <a:prstGeom prst="rect">
            <a:avLst/>
          </a:prstGeom>
          <a:noFill/>
        </p:spPr>
        <p:txBody>
          <a:bodyPr wrap="square" rtlCol="0">
            <a:spAutoFit/>
          </a:bodyPr>
          <a:lstStyle/>
          <a:p>
            <a:pPr algn="ctr"/>
            <a:r>
              <a:rPr lang="en-US" altLang="zh-CN" sz="4800" dirty="0" smtClean="0">
                <a:solidFill>
                  <a:srgbClr val="0D9162"/>
                </a:solidFill>
              </a:rPr>
              <a:t>Chapter </a:t>
            </a:r>
            <a:r>
              <a:rPr lang="en-US" altLang="zh-CN" sz="4800" dirty="0">
                <a:solidFill>
                  <a:srgbClr val="0D9162"/>
                </a:solidFill>
              </a:rPr>
              <a:t>Four</a:t>
            </a:r>
            <a:r>
              <a:rPr lang="en-US" altLang="zh-CN" sz="4800" dirty="0" smtClean="0">
                <a:solidFill>
                  <a:srgbClr val="0D9162"/>
                </a:solidFill>
              </a:rPr>
              <a:t> </a:t>
            </a:r>
            <a:r>
              <a:rPr lang="zh-CN" altLang="en-US" sz="4800" dirty="0" smtClean="0">
                <a:solidFill>
                  <a:srgbClr val="0D9162"/>
                </a:solidFill>
              </a:rPr>
              <a:t>嘻嘻我讲太快了</a:t>
            </a:r>
          </a:p>
        </p:txBody>
      </p:sp>
    </p:spTree>
    <p:extLst>
      <p:ext uri="{BB962C8B-B14F-4D97-AF65-F5344CB8AC3E}">
        <p14:creationId xmlns:p14="http://schemas.microsoft.com/office/powerpoint/2010/main" val="36546801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30000" fill="hold" nodeType="with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0-ppt_w/2"/>
                                          </p:val>
                                        </p:tav>
                                      </p:tavLst>
                                    </p:anim>
                                    <p:anim calcmode="lin" valueType="num">
                                      <p:cBhvr additive="base">
                                        <p:cTn id="7" dur="500"/>
                                        <p:tgtEl>
                                          <p:spTgt spid="11"/>
                                        </p:tgtEl>
                                        <p:attrNameLst>
                                          <p:attrName>ppt_y</p:attrName>
                                        </p:attrNameLst>
                                      </p:cBhvr>
                                      <p:tavLst>
                                        <p:tav tm="0">
                                          <p:val>
                                            <p:strVal val="ppt_y"/>
                                          </p:val>
                                        </p:tav>
                                        <p:tav tm="100000">
                                          <p:val>
                                            <p:strVal val="ppt_y"/>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0-ppt_w/2"/>
                                          </p:val>
                                        </p:tav>
                                      </p:tavLst>
                                    </p:anim>
                                    <p:anim calcmode="lin" valueType="num">
                                      <p:cBhvr additive="base">
                                        <p:cTn id="11" dur="500"/>
                                        <p:tgtEl>
                                          <p:spTgt spid="12"/>
                                        </p:tgtEl>
                                        <p:attrNameLst>
                                          <p:attrName>ppt_y</p:attrName>
                                        </p:attrNameLst>
                                      </p:cBhvr>
                                      <p:tavLst>
                                        <p:tav tm="0">
                                          <p:val>
                                            <p:strVal val="ppt_y"/>
                                          </p:val>
                                        </p:tav>
                                        <p:tav tm="100000">
                                          <p:val>
                                            <p:strVal val="ppt_y"/>
                                          </p:val>
                                        </p:tav>
                                      </p:tavLst>
                                    </p:anim>
                                    <p:set>
                                      <p:cBhvr>
                                        <p:cTn id="12" dur="1" fill="hold">
                                          <p:stCondLst>
                                            <p:cond delay="499"/>
                                          </p:stCondLst>
                                        </p:cTn>
                                        <p:tgtEl>
                                          <p:spTgt spid="12"/>
                                        </p:tgtEl>
                                        <p:attrNameLst>
                                          <p:attrName>style.visibility</p:attrName>
                                        </p:attrNameLst>
                                      </p:cBhvr>
                                      <p:to>
                                        <p:strVal val="hidden"/>
                                      </p:to>
                                    </p:set>
                                  </p:childTnLst>
                                </p:cTn>
                              </p:par>
                              <p:par>
                                <p:cTn id="13" presetID="2" presetClass="exit" presetSubtype="8" fill="hold" grpId="0" nodeType="withEffect">
                                  <p:stCondLst>
                                    <p:cond delay="250"/>
                                  </p:stCondLst>
                                  <p:childTnLst>
                                    <p:anim calcmode="lin" valueType="num">
                                      <p:cBhvr additive="base">
                                        <p:cTn id="14" dur="500"/>
                                        <p:tgtEl>
                                          <p:spTgt spid="13"/>
                                        </p:tgtEl>
                                        <p:attrNameLst>
                                          <p:attrName>ppt_x</p:attrName>
                                        </p:attrNameLst>
                                      </p:cBhvr>
                                      <p:tavLst>
                                        <p:tav tm="0">
                                          <p:val>
                                            <p:strVal val="ppt_x"/>
                                          </p:val>
                                        </p:tav>
                                        <p:tav tm="100000">
                                          <p:val>
                                            <p:strVal val="0-ppt_w/2"/>
                                          </p:val>
                                        </p:tav>
                                      </p:tavLst>
                                    </p:anim>
                                    <p:anim calcmode="lin" valueType="num">
                                      <p:cBhvr additive="base">
                                        <p:cTn id="15" dur="500"/>
                                        <p:tgtEl>
                                          <p:spTgt spid="13"/>
                                        </p:tgtEl>
                                        <p:attrNameLst>
                                          <p:attrName>ppt_y</p:attrName>
                                        </p:attrNameLst>
                                      </p:cBhvr>
                                      <p:tavLst>
                                        <p:tav tm="0">
                                          <p:val>
                                            <p:strVal val="ppt_y"/>
                                          </p:val>
                                        </p:tav>
                                        <p:tav tm="100000">
                                          <p:val>
                                            <p:strVal val="ppt_y"/>
                                          </p:val>
                                        </p:tav>
                                      </p:tavLst>
                                    </p:anim>
                                    <p:set>
                                      <p:cBhvr>
                                        <p:cTn id="16" dur="1" fill="hold">
                                          <p:stCondLst>
                                            <p:cond delay="499"/>
                                          </p:stCondLst>
                                        </p:cTn>
                                        <p:tgtEl>
                                          <p:spTgt spid="13"/>
                                        </p:tgtEl>
                                        <p:attrNameLst>
                                          <p:attrName>style.visibility</p:attrName>
                                        </p:attrNameLst>
                                      </p:cBhvr>
                                      <p:to>
                                        <p:strVal val="hidden"/>
                                      </p:to>
                                    </p:set>
                                  </p:childTnLst>
                                </p:cTn>
                              </p:par>
                            </p:childTnLst>
                          </p:cTn>
                        </p:par>
                        <p:par>
                          <p:cTn id="17" fill="hold">
                            <p:stCondLst>
                              <p:cond delay="750"/>
                            </p:stCondLst>
                            <p:childTnLst>
                              <p:par>
                                <p:cTn id="18" presetID="2" presetClass="entr" presetSubtype="1" decel="4000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0-#ppt_h/2"/>
                                          </p:val>
                                        </p:tav>
                                        <p:tav tm="100000">
                                          <p:val>
                                            <p:strVal val="#ppt_y"/>
                                          </p:val>
                                        </p:tav>
                                      </p:tavLst>
                                    </p:anim>
                                  </p:childTnLst>
                                </p:cTn>
                              </p:par>
                              <p:par>
                                <p:cTn id="22" presetID="2" presetClass="entr" presetSubtype="4" decel="4000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25" grpId="0" animBg="1"/>
      <p:bldP spid="26" grpId="0" animBg="1"/>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399" y="4958835"/>
            <a:ext cx="13016132"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87523" y="3214986"/>
            <a:ext cx="8816955" cy="830997"/>
          </a:xfrm>
          <a:prstGeom prst="rect">
            <a:avLst/>
          </a:prstGeom>
          <a:noFill/>
        </p:spPr>
        <p:txBody>
          <a:bodyPr wrap="square" rtlCol="0">
            <a:spAutoFit/>
          </a:bodyPr>
          <a:lstStyle/>
          <a:p>
            <a:pPr algn="ctr"/>
            <a:r>
              <a:rPr lang="en-US" altLang="zh-CN" sz="4800" dirty="0">
                <a:solidFill>
                  <a:srgbClr val="0D9162"/>
                </a:solidFill>
              </a:rPr>
              <a:t>Chapter Four </a:t>
            </a:r>
            <a:r>
              <a:rPr lang="zh-CN" altLang="en-US" sz="4800" dirty="0">
                <a:solidFill>
                  <a:srgbClr val="0D9162"/>
                </a:solidFill>
              </a:rPr>
              <a:t>嘻嘻我讲太快了</a:t>
            </a:r>
          </a:p>
        </p:txBody>
      </p:sp>
      <p:sp>
        <p:nvSpPr>
          <p:cNvPr id="8" name="矩形 7"/>
          <p:cNvSpPr/>
          <p:nvPr/>
        </p:nvSpPr>
        <p:spPr>
          <a:xfrm>
            <a:off x="-533399" y="-1126865"/>
            <a:ext cx="13016131" cy="3429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26609" y="1585304"/>
            <a:ext cx="964809" cy="3491081"/>
            <a:chOff x="-126609" y="1585304"/>
            <a:chExt cx="964809" cy="3491081"/>
          </a:xfrm>
        </p:grpSpPr>
        <p:sp>
          <p:nvSpPr>
            <p:cNvPr id="11" name="矩形 10"/>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noProof="0" dirty="0" smtClean="0">
                  <a:solidFill>
                    <a:prstClr val="white"/>
                  </a:solidFill>
                  <a:latin typeface="等线" panose="020F0502020204030204"/>
                  <a:ea typeface="等线" panose="02010600030101010101" pitchFamily="2" charset="-122"/>
                </a:rPr>
                <a:t>嘻嘻我讲太快了</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51890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14:presetBounceEnd="42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2000">
                                          <p:cBhvr additive="base">
                                            <p:cTn id="20" dur="500" fill="hold"/>
                                            <p:tgtEl>
                                              <p:spTgt spid="10"/>
                                            </p:tgtEl>
                                            <p:attrNameLst>
                                              <p:attrName>ppt_x</p:attrName>
                                            </p:attrNameLst>
                                          </p:cBhvr>
                                          <p:tavLst>
                                            <p:tav tm="0">
                                              <p:val>
                                                <p:strVal val="0-#ppt_w/2"/>
                                              </p:val>
                                            </p:tav>
                                            <p:tav tm="100000">
                                              <p:val>
                                                <p:strVal val="#ppt_x"/>
                                              </p:val>
                                            </p:tav>
                                          </p:tavLst>
                                        </p:anim>
                                        <p:anim calcmode="lin" valueType="num" p14:bounceEnd="42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accel="54000"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accel="54000"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2" presetClass="exit" presetSubtype="8" accel="48000" decel="52000" fill="hold" grpId="0" nodeType="withEffect">
                                      <p:stCondLst>
                                        <p:cond delay="0"/>
                                      </p:stCondLst>
                                      <p:childTnLst>
                                        <p:anim calcmode="lin" valueType="num">
                                          <p:cBhvr additive="base">
                                            <p:cTn id="14" dur="1000"/>
                                            <p:tgtEl>
                                              <p:spTgt spid="5"/>
                                            </p:tgtEl>
                                            <p:attrNameLst>
                                              <p:attrName>ppt_x</p:attrName>
                                            </p:attrNameLst>
                                          </p:cBhvr>
                                          <p:tavLst>
                                            <p:tav tm="0">
                                              <p:val>
                                                <p:strVal val="ppt_x"/>
                                              </p:val>
                                            </p:tav>
                                            <p:tav tm="100000">
                                              <p:val>
                                                <p:strVal val="0-ppt_w/2"/>
                                              </p:val>
                                            </p:tav>
                                          </p:tavLst>
                                        </p:anim>
                                        <p:anim calcmode="lin" valueType="num">
                                          <p:cBhvr additive="base">
                                            <p:cTn id="15" dur="1000"/>
                                            <p:tgtEl>
                                              <p:spTgt spid="5"/>
                                            </p:tgtEl>
                                            <p:attrNameLst>
                                              <p:attrName>ppt_y</p:attrName>
                                            </p:attrNameLst>
                                          </p:cBhvr>
                                          <p:tavLst>
                                            <p:tav tm="0">
                                              <p:val>
                                                <p:strVal val="ppt_y"/>
                                              </p:val>
                                            </p:tav>
                                            <p:tav tm="100000">
                                              <p:val>
                                                <p:strVal val="ppt_y"/>
                                              </p:val>
                                            </p:tav>
                                          </p:tavLst>
                                        </p:anim>
                                        <p:set>
                                          <p:cBhvr>
                                            <p:cTn id="16" dur="1" fill="hold">
                                              <p:stCondLst>
                                                <p:cond delay="9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3643532" cy="6858000"/>
          </a:xfrm>
          <a:prstGeom prst="rect">
            <a:avLst/>
          </a:prstGeom>
          <a:solidFill>
            <a:srgbClr val="11B7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33046" y="2505671"/>
            <a:ext cx="2377440" cy="923330"/>
          </a:xfrm>
          <a:prstGeom prst="rect">
            <a:avLst/>
          </a:prstGeom>
          <a:noFill/>
        </p:spPr>
        <p:txBody>
          <a:bodyPr wrap="square" rtlCol="0">
            <a:spAutoFit/>
          </a:bodyPr>
          <a:lstStyle/>
          <a:p>
            <a:pPr algn="ctr"/>
            <a:r>
              <a:rPr lang="zh-CN" altLang="en-US" sz="5400" dirty="0">
                <a:solidFill>
                  <a:schemeClr val="bg1"/>
                </a:solidFill>
                <a:latin typeface="造字工房力黑（非商用）常规体" pitchFamily="50" charset="-122"/>
                <a:ea typeface="造字工房力黑（非商用）常规体" pitchFamily="50" charset="-122"/>
              </a:rPr>
              <a:t>前言</a:t>
            </a:r>
          </a:p>
        </p:txBody>
      </p:sp>
      <p:sp>
        <p:nvSpPr>
          <p:cNvPr id="4" name="文本框 3"/>
          <p:cNvSpPr txBox="1"/>
          <p:nvPr/>
        </p:nvSpPr>
        <p:spPr>
          <a:xfrm>
            <a:off x="787791" y="3429001"/>
            <a:ext cx="2222695" cy="369332"/>
          </a:xfrm>
          <a:prstGeom prst="rect">
            <a:avLst/>
          </a:prstGeom>
          <a:noFill/>
        </p:spPr>
        <p:txBody>
          <a:bodyPr wrap="square" rtlCol="0">
            <a:spAutoFit/>
          </a:bodyPr>
          <a:lstStyle/>
          <a:p>
            <a:pPr algn="ctr"/>
            <a:r>
              <a:rPr lang="en-US" altLang="zh-CN" dirty="0">
                <a:solidFill>
                  <a:schemeClr val="bg1"/>
                </a:solidFill>
                <a:latin typeface="造字工房力黑（非商用）常规体" pitchFamily="50" charset="-122"/>
                <a:ea typeface="造字工房力黑（非商用）常规体" pitchFamily="50" charset="-122"/>
              </a:rPr>
              <a:t>introduction</a:t>
            </a:r>
            <a:endParaRPr lang="zh-CN" altLang="en-US" dirty="0" smtClean="0">
              <a:solidFill>
                <a:schemeClr val="bg1"/>
              </a:solidFill>
              <a:latin typeface="造字工房力黑（非商用）常规体" pitchFamily="50" charset="-122"/>
              <a:ea typeface="造字工房力黑（非商用）常规体" pitchFamily="50" charset="-122"/>
            </a:endParaRPr>
          </a:p>
        </p:txBody>
      </p:sp>
      <p:sp>
        <p:nvSpPr>
          <p:cNvPr id="5" name="文本框 4"/>
          <p:cNvSpPr txBox="1"/>
          <p:nvPr/>
        </p:nvSpPr>
        <p:spPr>
          <a:xfrm>
            <a:off x="4431323" y="1205795"/>
            <a:ext cx="6988629" cy="4524315"/>
          </a:xfrm>
          <a:prstGeom prst="rect">
            <a:avLst/>
          </a:prstGeom>
          <a:noFill/>
        </p:spPr>
        <p:txBody>
          <a:bodyPr wrap="square" rtlCol="0">
            <a:spAutoFit/>
          </a:bodyPr>
          <a:lstStyle/>
          <a:p>
            <a:pPr>
              <a:lnSpc>
                <a:spcPct val="200000"/>
              </a:lnSpc>
            </a:pPr>
            <a:r>
              <a:rPr lang="en-US" altLang="zh-CN" dirty="0">
                <a:solidFill>
                  <a:srgbClr val="0C807A"/>
                </a:solidFill>
                <a:latin typeface="Bookman Old Style" panose="02050604050505020204" pitchFamily="18" charset="0"/>
              </a:rPr>
              <a:t> </a:t>
            </a:r>
            <a:r>
              <a:rPr lang="en-US" altLang="zh-CN" dirty="0" smtClean="0">
                <a:solidFill>
                  <a:srgbClr val="0C807A"/>
                </a:solidFill>
                <a:latin typeface="Bookman Old Style" panose="02050604050505020204" pitchFamily="18" charset="0"/>
              </a:rPr>
              <a:t> </a:t>
            </a:r>
            <a:r>
              <a:rPr lang="zh-CN" altLang="en-US" dirty="0" smtClean="0">
                <a:solidFill>
                  <a:srgbClr val="0C807A"/>
                </a:solidFill>
                <a:latin typeface="Bookman Old Style" panose="02050604050505020204" pitchFamily="18" charset="0"/>
              </a:rPr>
              <a:t>求是潮终于迎来了</a:t>
            </a:r>
            <a:r>
              <a:rPr lang="zh-CN" altLang="en-US" i="1" dirty="0" smtClean="0">
                <a:solidFill>
                  <a:srgbClr val="0C807A"/>
                </a:solidFill>
                <a:latin typeface="Bookman Old Style" panose="02050604050505020204" pitchFamily="18" charset="0"/>
              </a:rPr>
              <a:t>产技大联合时代</a:t>
            </a:r>
            <a:r>
              <a:rPr lang="zh-CN" altLang="en-US" dirty="0" smtClean="0">
                <a:solidFill>
                  <a:srgbClr val="0C807A"/>
                </a:solidFill>
                <a:latin typeface="Bookman Old Style" panose="02050604050505020204" pitchFamily="18" charset="0"/>
              </a:rPr>
              <a:t>，传说产品小朋友们都进入了神秘的站台，参与到了轰轰烈烈的产品研发当中去。</a:t>
            </a:r>
            <a:endParaRPr lang="en-US" altLang="zh-CN" dirty="0" smtClean="0">
              <a:solidFill>
                <a:srgbClr val="0C807A"/>
              </a:solidFill>
              <a:latin typeface="Bookman Old Style" panose="02050604050505020204" pitchFamily="18" charset="0"/>
            </a:endParaRPr>
          </a:p>
          <a:p>
            <a:pPr>
              <a:lnSpc>
                <a:spcPct val="200000"/>
              </a:lnSpc>
            </a:pPr>
            <a:r>
              <a:rPr lang="en-US" altLang="zh-CN" dirty="0">
                <a:solidFill>
                  <a:srgbClr val="0C807A"/>
                </a:solidFill>
                <a:latin typeface="Bookman Old Style" panose="02050604050505020204" pitchFamily="18" charset="0"/>
              </a:rPr>
              <a:t> </a:t>
            </a:r>
            <a:r>
              <a:rPr lang="en-US" altLang="zh-CN" dirty="0" smtClean="0">
                <a:solidFill>
                  <a:srgbClr val="0C807A"/>
                </a:solidFill>
                <a:latin typeface="Bookman Old Style" panose="02050604050505020204" pitchFamily="18" charset="0"/>
              </a:rPr>
              <a:t> </a:t>
            </a:r>
            <a:r>
              <a:rPr lang="zh-CN" altLang="en-US" dirty="0" smtClean="0">
                <a:solidFill>
                  <a:srgbClr val="0C807A"/>
                </a:solidFill>
                <a:latin typeface="Bookman Old Style" panose="02050604050505020204" pitchFamily="18" charset="0"/>
              </a:rPr>
              <a:t>本次内训旨在解决以下疑惑：</a:t>
            </a:r>
            <a:endParaRPr lang="en-US" altLang="zh-CN" dirty="0">
              <a:solidFill>
                <a:srgbClr val="0C807A"/>
              </a:solidFill>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产品研发流程是怎样的</a:t>
            </a:r>
            <a:endParaRPr lang="en-US" altLang="zh-CN" dirty="0" smtClean="0">
              <a:solidFill>
                <a:srgbClr val="0C807A"/>
              </a:solidFill>
              <a:effectLst>
                <a:outerShdw blurRad="38100" dist="38100" dir="2700000" algn="tl">
                  <a:srgbClr val="000000">
                    <a:alpha val="43137"/>
                  </a:srgbClr>
                </a:outerShdw>
              </a:effectLst>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产品汪在产品研发过程中该做什么</a:t>
            </a:r>
            <a:endParaRPr lang="en-US" altLang="zh-CN" dirty="0" smtClean="0">
              <a:solidFill>
                <a:srgbClr val="0C807A"/>
              </a:solidFill>
              <a:effectLst>
                <a:outerShdw blurRad="38100" dist="38100" dir="2700000" algn="tl">
                  <a:srgbClr val="000000">
                    <a:alpha val="43137"/>
                  </a:srgbClr>
                </a:outerShdw>
              </a:effectLst>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a:solidFill>
                  <a:srgbClr val="0C807A"/>
                </a:solidFill>
                <a:effectLst>
                  <a:outerShdw blurRad="38100" dist="38100" dir="2700000" algn="tl">
                    <a:srgbClr val="000000">
                      <a:alpha val="43137"/>
                    </a:srgbClr>
                  </a:outerShdw>
                </a:effectLst>
                <a:latin typeface="Bookman Old Style" panose="02050604050505020204" pitchFamily="18" charset="0"/>
              </a:rPr>
              <a:t>什么样</a:t>
            </a: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的产品汪是符合攻城狮和设计师的择偶标准的</a:t>
            </a:r>
            <a:endParaRPr lang="en-US" altLang="zh-CN" dirty="0" smtClean="0">
              <a:solidFill>
                <a:srgbClr val="0C807A"/>
              </a:solidFill>
              <a:effectLst>
                <a:outerShdw blurRad="38100" dist="38100" dir="2700000" algn="tl">
                  <a:srgbClr val="000000">
                    <a:alpha val="43137"/>
                  </a:srgbClr>
                </a:outerShdw>
              </a:effectLst>
              <a:latin typeface="Bookman Old Style" panose="02050604050505020204" pitchFamily="18" charset="0"/>
            </a:endParaRPr>
          </a:p>
          <a:p>
            <a:pPr marL="742950" lvl="1" indent="-285750">
              <a:lnSpc>
                <a:spcPct val="200000"/>
              </a:lnSpc>
              <a:buFont typeface="Wingdings" panose="05000000000000000000" pitchFamily="2" charset="2"/>
              <a:buChar char="ü"/>
            </a:pPr>
            <a:r>
              <a:rPr lang="zh-CN" altLang="en-US" dirty="0" smtClean="0">
                <a:solidFill>
                  <a:srgbClr val="0C807A"/>
                </a:solidFill>
                <a:effectLst>
                  <a:outerShdw blurRad="38100" dist="38100" dir="2700000" algn="tl">
                    <a:srgbClr val="000000">
                      <a:alpha val="43137"/>
                    </a:srgbClr>
                  </a:outerShdw>
                </a:effectLst>
                <a:latin typeface="Bookman Old Style" panose="02050604050505020204" pitchFamily="18" charset="0"/>
              </a:rPr>
              <a:t>什么样的产品汪是散发着迷人气质的</a:t>
            </a:r>
            <a:endParaRPr lang="en-US" altLang="zh-CN" dirty="0">
              <a:solidFill>
                <a:srgbClr val="0C807A"/>
              </a:solidFill>
              <a:effectLst>
                <a:outerShdw blurRad="38100" dist="38100" dir="2700000" algn="tl">
                  <a:srgbClr val="000000">
                    <a:alpha val="43137"/>
                  </a:srgbClr>
                </a:outerShdw>
              </a:effectLst>
              <a:latin typeface="Bookman Old Style" panose="02050604050505020204" pitchFamily="18" charset="0"/>
            </a:endParaRPr>
          </a:p>
          <a:p>
            <a:pPr>
              <a:lnSpc>
                <a:spcPct val="200000"/>
              </a:lnSpc>
            </a:pPr>
            <a:r>
              <a:rPr lang="en-US" altLang="zh-CN" dirty="0" smtClean="0">
                <a:solidFill>
                  <a:srgbClr val="0C807A"/>
                </a:solidFill>
                <a:latin typeface="Bookman Old Style" panose="02050604050505020204" pitchFamily="18" charset="0"/>
              </a:rPr>
              <a:t>  </a:t>
            </a:r>
            <a:r>
              <a:rPr lang="zh-CN" altLang="en-US" dirty="0" smtClean="0">
                <a:solidFill>
                  <a:srgbClr val="0C807A"/>
                </a:solidFill>
                <a:latin typeface="Bookman Old Style" panose="02050604050505020204" pitchFamily="18" charset="0"/>
              </a:rPr>
              <a:t>祝各位在做产品汪的日子里</a:t>
            </a:r>
            <a:r>
              <a:rPr lang="zh-CN" altLang="en-US" i="1" dirty="0" smtClean="0">
                <a:solidFill>
                  <a:srgbClr val="0C807A"/>
                </a:solidFill>
                <a:latin typeface="Bookman Old Style" panose="02050604050505020204" pitchFamily="18" charset="0"/>
              </a:rPr>
              <a:t>天天开心</a:t>
            </a:r>
            <a:r>
              <a:rPr lang="zh-CN" altLang="en-US" dirty="0" smtClean="0">
                <a:solidFill>
                  <a:srgbClr val="0C807A"/>
                </a:solidFill>
                <a:latin typeface="Bookman Old Style" panose="02050604050505020204" pitchFamily="18" charset="0"/>
              </a:rPr>
              <a:t>！</a:t>
            </a:r>
            <a:endParaRPr lang="en-US" altLang="zh-CN" dirty="0" smtClean="0">
              <a:solidFill>
                <a:srgbClr val="0C807A"/>
              </a:solidFill>
              <a:latin typeface="Bookman Old Style" panose="02050604050505020204" pitchFamily="18" charset="0"/>
            </a:endParaRPr>
          </a:p>
        </p:txBody>
      </p:sp>
    </p:spTree>
    <p:extLst>
      <p:ext uri="{BB962C8B-B14F-4D97-AF65-F5344CB8AC3E}">
        <p14:creationId xmlns:p14="http://schemas.microsoft.com/office/powerpoint/2010/main" val="3129628211"/>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609" y="1585304"/>
            <a:ext cx="964809" cy="3491081"/>
            <a:chOff x="-126609" y="1585304"/>
            <a:chExt cx="964809" cy="3491081"/>
          </a:xfrm>
        </p:grpSpPr>
        <p:sp>
          <p:nvSpPr>
            <p:cNvPr id="3" name="矩形 2"/>
            <p:cNvSpPr/>
            <p:nvPr/>
          </p:nvSpPr>
          <p:spPr>
            <a:xfrm>
              <a:off x="-126609" y="2025748"/>
              <a:ext cx="964809" cy="2475914"/>
            </a:xfrm>
            <a:prstGeom prst="rect">
              <a:avLst/>
            </a:prstGeom>
            <a:solidFill>
              <a:srgbClr val="11B77C">
                <a:alpha val="5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96936" y="1585304"/>
              <a:ext cx="553998" cy="349108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noProof="0" dirty="0" smtClean="0">
                  <a:solidFill>
                    <a:prstClr val="white"/>
                  </a:solidFill>
                  <a:latin typeface="等线" panose="020F0502020204030204"/>
                  <a:ea typeface="等线" panose="02010600030101010101" pitchFamily="2" charset="-122"/>
                </a:rPr>
                <a:t>嘻嘻我讲太快了</a:t>
              </a:r>
              <a:endParaRPr kumimoji="0" lang="zh-CN" altLang="en-US" sz="2400" b="0" i="0" u="none" strike="noStrike" kern="1200" cap="none" spc="0" normalizeH="0" baseline="0" noProof="0" dirty="0" smtClean="0">
                <a:ln>
                  <a:noFill/>
                </a:ln>
                <a:solidFill>
                  <a:prstClr val="white"/>
                </a:solidFill>
                <a:effectLst/>
                <a:uLnTx/>
                <a:uFillTx/>
                <a:latin typeface="等线" panose="020F0502020204030204"/>
                <a:ea typeface="等线" panose="02010600030101010101" pitchFamily="2" charset="-122"/>
              </a:endParaRPr>
            </a:p>
          </p:txBody>
        </p:sp>
      </p:grpSp>
      <p:sp>
        <p:nvSpPr>
          <p:cNvPr id="7" name="矩形 6"/>
          <p:cNvSpPr/>
          <p:nvPr/>
        </p:nvSpPr>
        <p:spPr>
          <a:xfrm>
            <a:off x="1876033" y="1861916"/>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noProof="0" dirty="0">
                <a:solidFill>
                  <a:prstClr val="white"/>
                </a:solidFill>
                <a:latin typeface="造字工房悦黑（非商用）纤细体" pitchFamily="50" charset="-122"/>
                <a:ea typeface="造字工房悦黑（非商用）纤细体" pitchFamily="50" charset="-122"/>
              </a:rPr>
              <a:t>产品</a:t>
            </a:r>
            <a:r>
              <a:rPr lang="zh-CN" altLang="en-US" sz="3200" noProof="0" dirty="0" smtClean="0">
                <a:solidFill>
                  <a:prstClr val="white"/>
                </a:solidFill>
                <a:latin typeface="造字工房悦黑（非商用）纤细体" pitchFamily="50" charset="-122"/>
                <a:ea typeface="造字工房悦黑（非商用）纤细体" pitchFamily="50" charset="-122"/>
              </a:rPr>
              <a:t>汪与代码</a:t>
            </a:r>
            <a:endParaRPr kumimoji="0" lang="zh-CN" altLang="en-US" sz="3200" b="0" i="0" u="none" strike="noStrike" kern="1200" cap="none" spc="0" normalizeH="0" baseline="0" noProof="0" dirty="0">
              <a:ln>
                <a:noFill/>
              </a:ln>
              <a:solidFill>
                <a:prstClr val="white"/>
              </a:solidFill>
              <a:effectLst/>
              <a:uLnTx/>
              <a:uFillTx/>
              <a:latin typeface="造字工房悦黑（非商用）纤细体" pitchFamily="50" charset="-122"/>
              <a:ea typeface="造字工房悦黑（非商用）纤细体" pitchFamily="50" charset="-122"/>
            </a:endParaRPr>
          </a:p>
        </p:txBody>
      </p:sp>
      <p:sp>
        <p:nvSpPr>
          <p:cNvPr id="10" name="矩形 6"/>
          <p:cNvSpPr/>
          <p:nvPr/>
        </p:nvSpPr>
        <p:spPr>
          <a:xfrm>
            <a:off x="4925936" y="1861916"/>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err="1" smtClean="0">
                <a:solidFill>
                  <a:prstClr val="white"/>
                </a:solidFill>
                <a:latin typeface="造字工房悦黑（非商用）纤细体" pitchFamily="50" charset="-122"/>
                <a:ea typeface="造字工房悦黑（非商用）纤细体" pitchFamily="50" charset="-122"/>
              </a:rPr>
              <a:t>Axure</a:t>
            </a:r>
            <a:endParaRPr lang="en-US" altLang="zh-CN" sz="3200" dirty="0" smtClean="0">
              <a:solidFill>
                <a:prstClr val="white"/>
              </a:solidFill>
              <a:latin typeface="造字工房悦黑（非商用）纤细体" pitchFamily="50" charset="-122"/>
              <a:ea typeface="造字工房悦黑（非商用）纤细体" pitchFamily="50" charset="-122"/>
            </a:endParaRPr>
          </a:p>
        </p:txBody>
      </p:sp>
      <p:sp>
        <p:nvSpPr>
          <p:cNvPr id="8" name="矩形 6"/>
          <p:cNvSpPr/>
          <p:nvPr/>
        </p:nvSpPr>
        <p:spPr>
          <a:xfrm>
            <a:off x="7975839" y="1861916"/>
            <a:ext cx="2824870" cy="2870717"/>
          </a:xfrm>
          <a:prstGeom prst="ellipse">
            <a:avLst/>
          </a:prstGeom>
          <a:solidFill>
            <a:srgbClr val="11B77C">
              <a:alpha val="59000"/>
            </a:srgbClr>
          </a:solidFill>
          <a:ln>
            <a:noFill/>
          </a:ln>
          <a:effectLst>
            <a:outerShdw blurRad="1079500" sx="102000" sy="102000" algn="c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smtClean="0">
                <a:solidFill>
                  <a:prstClr val="white"/>
                </a:solidFill>
                <a:latin typeface="造字工房悦黑（非商用）纤细体" pitchFamily="50" charset="-122"/>
                <a:ea typeface="造字工房悦黑（非商用）纤细体" pitchFamily="50" charset="-122"/>
              </a:rPr>
              <a:t>前端技术</a:t>
            </a:r>
            <a:endParaRPr lang="en-US" altLang="zh-CN" sz="3200" dirty="0" smtClean="0">
              <a:solidFill>
                <a:prstClr val="white"/>
              </a:solidFill>
              <a:latin typeface="造字工房悦黑（非商用）纤细体" pitchFamily="50" charset="-122"/>
              <a:ea typeface="造字工房悦黑（非商用）纤细体" pitchFamily="50" charset="-122"/>
            </a:endParaRPr>
          </a:p>
        </p:txBody>
      </p:sp>
    </p:spTree>
    <p:extLst>
      <p:ext uri="{BB962C8B-B14F-4D97-AF65-F5344CB8AC3E}">
        <p14:creationId xmlns:p14="http://schemas.microsoft.com/office/powerpoint/2010/main" val="24550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239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2784622" y="2874653"/>
            <a:ext cx="8857957" cy="830997"/>
          </a:xfrm>
          <a:prstGeom prst="rect">
            <a:avLst/>
          </a:prstGeom>
          <a:noFill/>
        </p:spPr>
        <p:txBody>
          <a:bodyPr wrap="square" rtlCol="0">
            <a:spAutoFit/>
          </a:bodyPr>
          <a:lstStyle/>
          <a:p>
            <a:pPr algn="ctr"/>
            <a:r>
              <a:rPr lang="zh-CN" altLang="en-US" sz="4800" dirty="0" smtClean="0">
                <a:solidFill>
                  <a:schemeClr val="bg1"/>
                </a:solidFill>
              </a:rPr>
              <a:t>“</a:t>
            </a:r>
            <a:r>
              <a:rPr lang="zh-CN" altLang="en-US" sz="4800" dirty="0">
                <a:solidFill>
                  <a:schemeClr val="bg1"/>
                </a:solidFill>
              </a:rPr>
              <a:t>据说求是潮迎来了</a:t>
            </a:r>
            <a:r>
              <a:rPr lang="zh-CN" altLang="en-US" sz="4800" dirty="0" smtClean="0">
                <a:solidFill>
                  <a:schemeClr val="bg1"/>
                </a:solidFill>
              </a:rPr>
              <a:t>”</a:t>
            </a:r>
            <a:endParaRPr lang="zh-CN" altLang="en-US" sz="4800" dirty="0">
              <a:solidFill>
                <a:schemeClr val="bg1"/>
              </a:solidFill>
            </a:endParaRPr>
          </a:p>
        </p:txBody>
      </p:sp>
    </p:spTree>
    <p:extLst>
      <p:ext uri="{BB962C8B-B14F-4D97-AF65-F5344CB8AC3E}">
        <p14:creationId xmlns:p14="http://schemas.microsoft.com/office/powerpoint/2010/main" val="362038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2784621" y="2874653"/>
            <a:ext cx="8857957" cy="830997"/>
          </a:xfrm>
          <a:prstGeom prst="rect">
            <a:avLst/>
          </a:prstGeom>
          <a:noFill/>
        </p:spPr>
        <p:txBody>
          <a:bodyPr wrap="square" rtlCol="0">
            <a:spAutoFit/>
          </a:bodyPr>
          <a:lstStyle/>
          <a:p>
            <a:pPr algn="ctr"/>
            <a:r>
              <a:rPr lang="zh-CN" altLang="en-US" sz="4800" dirty="0" smtClean="0">
                <a:solidFill>
                  <a:schemeClr val="bg1"/>
                </a:solidFill>
              </a:rPr>
              <a:t>“产技大联合时代”</a:t>
            </a:r>
          </a:p>
        </p:txBody>
      </p:sp>
    </p:spTree>
    <p:extLst>
      <p:ext uri="{BB962C8B-B14F-4D97-AF65-F5344CB8AC3E}">
        <p14:creationId xmlns:p14="http://schemas.microsoft.com/office/powerpoint/2010/main" val="1067400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2784621" y="2874653"/>
            <a:ext cx="8857957" cy="830997"/>
          </a:xfrm>
          <a:prstGeom prst="rect">
            <a:avLst/>
          </a:prstGeom>
          <a:noFill/>
        </p:spPr>
        <p:txBody>
          <a:bodyPr wrap="square" rtlCol="0">
            <a:spAutoFit/>
          </a:bodyPr>
          <a:lstStyle/>
          <a:p>
            <a:pPr algn="ctr"/>
            <a:r>
              <a:rPr lang="zh-CN" altLang="en-US" sz="4800" dirty="0">
                <a:solidFill>
                  <a:schemeClr val="bg1"/>
                </a:solidFill>
              </a:rPr>
              <a:t>“于是炮哥哥收到了很多的来信”</a:t>
            </a:r>
            <a:endParaRPr lang="zh-CN" altLang="en-US" sz="4800" dirty="0" smtClean="0">
              <a:solidFill>
                <a:schemeClr val="bg1"/>
              </a:solidFill>
            </a:endParaRPr>
          </a:p>
        </p:txBody>
      </p:sp>
    </p:spTree>
    <p:extLst>
      <p:ext uri="{BB962C8B-B14F-4D97-AF65-F5344CB8AC3E}">
        <p14:creationId xmlns:p14="http://schemas.microsoft.com/office/powerpoint/2010/main" val="3476939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p:cNvSpPr txBox="1"/>
          <p:nvPr/>
        </p:nvSpPr>
        <p:spPr>
          <a:xfrm>
            <a:off x="2511536" y="2253530"/>
            <a:ext cx="9434732" cy="769441"/>
          </a:xfrm>
          <a:prstGeom prst="rect">
            <a:avLst/>
          </a:prstGeom>
          <a:noFill/>
        </p:spPr>
        <p:txBody>
          <a:bodyPr wrap="square" rtlCol="0">
            <a:spAutoFit/>
          </a:bodyPr>
          <a:lstStyle/>
          <a:p>
            <a:pPr algn="ctr"/>
            <a:r>
              <a:rPr lang="zh-CN" altLang="en-US" sz="4400" dirty="0" smtClean="0">
                <a:solidFill>
                  <a:schemeClr val="bg1"/>
                </a:solidFill>
              </a:rPr>
              <a:t>“产品开发过程中产品汪该做什么”</a:t>
            </a:r>
          </a:p>
        </p:txBody>
      </p:sp>
      <p:sp>
        <p:nvSpPr>
          <p:cNvPr id="8" name="文本框 7"/>
          <p:cNvSpPr txBox="1"/>
          <p:nvPr/>
        </p:nvSpPr>
        <p:spPr>
          <a:xfrm>
            <a:off x="2802268" y="3102151"/>
            <a:ext cx="8857957" cy="769441"/>
          </a:xfrm>
          <a:prstGeom prst="rect">
            <a:avLst/>
          </a:prstGeom>
          <a:noFill/>
        </p:spPr>
        <p:txBody>
          <a:bodyPr wrap="square" rtlCol="0">
            <a:spAutoFit/>
          </a:bodyPr>
          <a:lstStyle/>
          <a:p>
            <a:pPr algn="ctr"/>
            <a:r>
              <a:rPr lang="zh-CN" altLang="en-US" sz="4400" dirty="0" smtClean="0">
                <a:solidFill>
                  <a:schemeClr val="bg1"/>
                </a:solidFill>
              </a:rPr>
              <a:t>“如何与攻城狮一起欢乐的撕逼”</a:t>
            </a:r>
          </a:p>
        </p:txBody>
      </p:sp>
      <p:sp>
        <p:nvSpPr>
          <p:cNvPr id="9" name="文本框 8"/>
          <p:cNvSpPr txBox="1"/>
          <p:nvPr/>
        </p:nvSpPr>
        <p:spPr>
          <a:xfrm>
            <a:off x="994571" y="4030619"/>
            <a:ext cx="12356122" cy="523220"/>
          </a:xfrm>
          <a:prstGeom prst="rect">
            <a:avLst/>
          </a:prstGeom>
          <a:noFill/>
        </p:spPr>
        <p:txBody>
          <a:bodyPr wrap="square" rtlCol="0">
            <a:spAutoFit/>
          </a:bodyPr>
          <a:lstStyle/>
          <a:p>
            <a:pPr algn="ctr"/>
            <a:r>
              <a:rPr lang="zh-CN" altLang="en-US" sz="2800" dirty="0" smtClean="0">
                <a:solidFill>
                  <a:schemeClr val="bg1"/>
                </a:solidFill>
              </a:rPr>
              <a:t>“据说攻城狮长得都没炮哥哥帅，是真的吗”</a:t>
            </a:r>
          </a:p>
        </p:txBody>
      </p:sp>
    </p:spTree>
    <p:extLst>
      <p:ext uri="{BB962C8B-B14F-4D97-AF65-F5344CB8AC3E}">
        <p14:creationId xmlns:p14="http://schemas.microsoft.com/office/powerpoint/2010/main" val="6253967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1456894" cy="6870472"/>
          </a:xfrm>
          <a:prstGeom prst="rect">
            <a:avLst/>
          </a:prstGeom>
        </p:spPr>
      </p:pic>
      <p:sp>
        <p:nvSpPr>
          <p:cNvPr id="5" name="矩形 4"/>
          <p:cNvSpPr/>
          <p:nvPr/>
        </p:nvSpPr>
        <p:spPr>
          <a:xfrm>
            <a:off x="0" y="-161365"/>
            <a:ext cx="12425082" cy="7404847"/>
          </a:xfrm>
          <a:prstGeom prst="rect">
            <a:avLst/>
          </a:prstGeom>
          <a:solidFill>
            <a:schemeClr val="tx1">
              <a:lumMod val="95000"/>
              <a:lumOff val="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1429" y="1586036"/>
            <a:ext cx="8984343" cy="3408232"/>
          </a:xfrm>
          <a:prstGeom prst="rect">
            <a:avLst/>
          </a:prstGeom>
          <a:solidFill>
            <a:srgbClr val="FF33CC">
              <a:alpha val="58824"/>
            </a:srgbClr>
          </a:solidFill>
          <a:ln>
            <a:noFill/>
          </a:ln>
          <a:effectLst>
            <a:outerShdw blurRad="825500" sx="102000" sy="102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p:cNvSpPr txBox="1"/>
          <p:nvPr/>
        </p:nvSpPr>
        <p:spPr>
          <a:xfrm>
            <a:off x="2958592" y="1927930"/>
            <a:ext cx="8857957" cy="830997"/>
          </a:xfrm>
          <a:prstGeom prst="rect">
            <a:avLst/>
          </a:prstGeom>
          <a:noFill/>
        </p:spPr>
        <p:txBody>
          <a:bodyPr wrap="square" rtlCol="0">
            <a:spAutoFit/>
          </a:bodyPr>
          <a:lstStyle/>
          <a:p>
            <a:pPr algn="ctr"/>
            <a:r>
              <a:rPr lang="zh-CN" altLang="en-US" sz="4800" dirty="0" smtClean="0">
                <a:solidFill>
                  <a:schemeClr val="bg1"/>
                </a:solidFill>
              </a:rPr>
              <a:t>“本讲旨在介绍”</a:t>
            </a:r>
          </a:p>
        </p:txBody>
      </p:sp>
      <p:sp>
        <p:nvSpPr>
          <p:cNvPr id="8" name="文本框 7"/>
          <p:cNvSpPr txBox="1"/>
          <p:nvPr/>
        </p:nvSpPr>
        <p:spPr>
          <a:xfrm>
            <a:off x="2958592" y="3050559"/>
            <a:ext cx="8857957" cy="523220"/>
          </a:xfrm>
          <a:prstGeom prst="rect">
            <a:avLst/>
          </a:prstGeom>
          <a:noFill/>
        </p:spPr>
        <p:txBody>
          <a:bodyPr wrap="square" rtlCol="0">
            <a:spAutoFit/>
          </a:bodyPr>
          <a:lstStyle/>
          <a:p>
            <a:pPr algn="ctr"/>
            <a:r>
              <a:rPr lang="zh-CN" altLang="en-US" sz="2800" dirty="0" smtClean="0">
                <a:solidFill>
                  <a:schemeClr val="bg1"/>
                </a:solidFill>
              </a:rPr>
              <a:t>“什么样的产品汪符合攻城狮的择偶标准”</a:t>
            </a:r>
          </a:p>
        </p:txBody>
      </p:sp>
      <p:sp>
        <p:nvSpPr>
          <p:cNvPr id="9" name="文本框 8"/>
          <p:cNvSpPr txBox="1"/>
          <p:nvPr/>
        </p:nvSpPr>
        <p:spPr>
          <a:xfrm>
            <a:off x="2958592" y="3551117"/>
            <a:ext cx="8857957" cy="523220"/>
          </a:xfrm>
          <a:prstGeom prst="rect">
            <a:avLst/>
          </a:prstGeom>
          <a:noFill/>
        </p:spPr>
        <p:txBody>
          <a:bodyPr wrap="square" rtlCol="0">
            <a:spAutoFit/>
          </a:bodyPr>
          <a:lstStyle/>
          <a:p>
            <a:pPr algn="ctr"/>
            <a:r>
              <a:rPr lang="zh-CN" altLang="en-US" sz="2800" dirty="0" smtClean="0">
                <a:solidFill>
                  <a:schemeClr val="bg1"/>
                </a:solidFill>
              </a:rPr>
              <a:t>“产品汪如何度过寂寞长夜”</a:t>
            </a:r>
          </a:p>
        </p:txBody>
      </p:sp>
      <p:sp>
        <p:nvSpPr>
          <p:cNvPr id="10" name="文本框 9"/>
          <p:cNvSpPr txBox="1"/>
          <p:nvPr/>
        </p:nvSpPr>
        <p:spPr>
          <a:xfrm>
            <a:off x="2958592" y="4074337"/>
            <a:ext cx="8857957" cy="523220"/>
          </a:xfrm>
          <a:prstGeom prst="rect">
            <a:avLst/>
          </a:prstGeom>
          <a:noFill/>
        </p:spPr>
        <p:txBody>
          <a:bodyPr wrap="square" rtlCol="0">
            <a:spAutoFit/>
          </a:bodyPr>
          <a:lstStyle/>
          <a:p>
            <a:pPr algn="ctr"/>
            <a:r>
              <a:rPr lang="zh-CN" altLang="en-US" sz="2800" dirty="0" smtClean="0">
                <a:solidFill>
                  <a:schemeClr val="bg1"/>
                </a:solidFill>
              </a:rPr>
              <a:t>“产品汪如何与攻城狮你攻我受”</a:t>
            </a:r>
          </a:p>
        </p:txBody>
      </p:sp>
    </p:spTree>
    <p:extLst>
      <p:ext uri="{BB962C8B-B14F-4D97-AF65-F5344CB8AC3E}">
        <p14:creationId xmlns:p14="http://schemas.microsoft.com/office/powerpoint/2010/main" val="3910946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1B77C">
            <a:alpha val="59000"/>
          </a:srgbClr>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1B77C"/>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200000"/>
          </a:lnSpc>
          <a:defRPr sz="1600" dirty="0">
            <a:solidFill>
              <a:srgbClr val="0C807A"/>
            </a:solidFill>
            <a:latin typeface="Bookman Old Style" panose="020506040505050202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1B77C">
            <a:alpha val="59000"/>
          </a:srgbClr>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1B77C"/>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48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1B77C">
            <a:alpha val="59000"/>
          </a:srgbClr>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1B77C"/>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48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1B77C">
            <a:alpha val="59000"/>
          </a:srgbClr>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1B77C"/>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48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2022</Words>
  <Application>Microsoft Office PowerPoint</Application>
  <PresentationFormat>宽屏</PresentationFormat>
  <Paragraphs>202</Paragraphs>
  <Slides>41</Slides>
  <Notes>18</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41</vt:i4>
      </vt:variant>
    </vt:vector>
  </HeadingPairs>
  <TitlesOfParts>
    <vt:vector size="57" baseType="lpstr">
      <vt:lpstr>Darrians Sexy Silhouettes 4</vt:lpstr>
      <vt:lpstr>等线</vt:lpstr>
      <vt:lpstr>等线 Light</vt:lpstr>
      <vt:lpstr>微软雅黑 Light</vt:lpstr>
      <vt:lpstr>造字工房力黑（非商用）常规体</vt:lpstr>
      <vt:lpstr>造字工房悦黑（非商用）纤细体</vt:lpstr>
      <vt:lpstr>Arial</vt:lpstr>
      <vt:lpstr>Bell MT</vt:lpstr>
      <vt:lpstr>Bookman Old Style</vt:lpstr>
      <vt:lpstr>Gill Sans MT</vt:lpstr>
      <vt:lpstr>Matura MT Script Capitals</vt:lpstr>
      <vt:lpstr>Wingdings</vt:lpstr>
      <vt:lpstr>1_Office 主题​​</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吴昊潜</dc:creator>
  <cp:lastModifiedBy>吴昊潜</cp:lastModifiedBy>
  <cp:revision>41</cp:revision>
  <dcterms:created xsi:type="dcterms:W3CDTF">2015-10-14T14:17:47Z</dcterms:created>
  <dcterms:modified xsi:type="dcterms:W3CDTF">2015-10-15T09:44:27Z</dcterms:modified>
</cp:coreProperties>
</file>